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0"/>
  </p:notesMasterIdLst>
  <p:handoutMasterIdLst>
    <p:handoutMasterId r:id="rId11"/>
  </p:handoutMasterIdLst>
  <p:sldIdLst>
    <p:sldId id="496" r:id="rId5"/>
    <p:sldId id="497" r:id="rId6"/>
    <p:sldId id="498" r:id="rId7"/>
    <p:sldId id="503" r:id="rId8"/>
    <p:sldId id="49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>
        <p:scale>
          <a:sx n="64" d="100"/>
          <a:sy n="64" d="100"/>
        </p:scale>
        <p:origin x="84" y="7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EDCA26-26BA-4B9B-B1EB-982780D748AD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61EC181-CEB6-405D-A1DE-2626989979DB}">
      <dgm:prSet/>
      <dgm:spPr/>
      <dgm:t>
        <a:bodyPr/>
        <a:lstStyle/>
        <a:p>
          <a:r>
            <a:rPr lang="en-US"/>
            <a:t>Digestion</a:t>
          </a:r>
        </a:p>
      </dgm:t>
    </dgm:pt>
    <dgm:pt modelId="{A634E3F3-8B28-490F-8A84-512E3F7DA054}" type="parTrans" cxnId="{EE4A1758-E553-4D8E-BBA9-D7647398D737}">
      <dgm:prSet/>
      <dgm:spPr/>
      <dgm:t>
        <a:bodyPr/>
        <a:lstStyle/>
        <a:p>
          <a:endParaRPr lang="en-US"/>
        </a:p>
      </dgm:t>
    </dgm:pt>
    <dgm:pt modelId="{81405309-EBBD-4576-9F15-93FF6D5A5552}" type="sibTrans" cxnId="{EE4A1758-E553-4D8E-BBA9-D7647398D737}">
      <dgm:prSet/>
      <dgm:spPr/>
      <dgm:t>
        <a:bodyPr/>
        <a:lstStyle/>
        <a:p>
          <a:endParaRPr lang="en-US"/>
        </a:p>
      </dgm:t>
    </dgm:pt>
    <dgm:pt modelId="{7B3F31C9-7560-47FE-B528-31E8C0796FD8}">
      <dgm:prSet/>
      <dgm:spPr/>
      <dgm:t>
        <a:bodyPr/>
        <a:lstStyle/>
        <a:p>
          <a:r>
            <a:rPr lang="en-US"/>
            <a:t>Mood</a:t>
          </a:r>
        </a:p>
      </dgm:t>
    </dgm:pt>
    <dgm:pt modelId="{1A8E6D53-DB23-43DE-8E29-A95043ED1555}" type="parTrans" cxnId="{F6D9FC69-6BB1-414B-8434-D3F73C61409B}">
      <dgm:prSet/>
      <dgm:spPr/>
      <dgm:t>
        <a:bodyPr/>
        <a:lstStyle/>
        <a:p>
          <a:endParaRPr lang="en-US"/>
        </a:p>
      </dgm:t>
    </dgm:pt>
    <dgm:pt modelId="{319FDB00-9BEC-47B9-8EA8-A0244046BBB1}" type="sibTrans" cxnId="{F6D9FC69-6BB1-414B-8434-D3F73C61409B}">
      <dgm:prSet/>
      <dgm:spPr/>
      <dgm:t>
        <a:bodyPr/>
        <a:lstStyle/>
        <a:p>
          <a:endParaRPr lang="en-US"/>
        </a:p>
      </dgm:t>
    </dgm:pt>
    <dgm:pt modelId="{7FB64A88-2324-46BA-A4C2-883E690FD822}">
      <dgm:prSet/>
      <dgm:spPr/>
      <dgm:t>
        <a:bodyPr/>
        <a:lstStyle/>
        <a:p>
          <a:r>
            <a:rPr lang="en-US"/>
            <a:t>Sleep</a:t>
          </a:r>
        </a:p>
      </dgm:t>
    </dgm:pt>
    <dgm:pt modelId="{3D2D4CE1-1688-4DD6-8603-D6E68D703EDF}" type="parTrans" cxnId="{5F247313-2246-424E-847D-806BB8CCD5C5}">
      <dgm:prSet/>
      <dgm:spPr/>
      <dgm:t>
        <a:bodyPr/>
        <a:lstStyle/>
        <a:p>
          <a:endParaRPr lang="en-US"/>
        </a:p>
      </dgm:t>
    </dgm:pt>
    <dgm:pt modelId="{59A03336-8903-4966-AC6F-B55544AC63EE}" type="sibTrans" cxnId="{5F247313-2246-424E-847D-806BB8CCD5C5}">
      <dgm:prSet/>
      <dgm:spPr/>
      <dgm:t>
        <a:bodyPr/>
        <a:lstStyle/>
        <a:p>
          <a:endParaRPr lang="en-US"/>
        </a:p>
      </dgm:t>
    </dgm:pt>
    <dgm:pt modelId="{0A553560-C460-41A4-98A9-3F95D7931D96}">
      <dgm:prSet/>
      <dgm:spPr/>
      <dgm:t>
        <a:bodyPr/>
        <a:lstStyle/>
        <a:p>
          <a:r>
            <a:rPr lang="en-US"/>
            <a:t>Wound healing</a:t>
          </a:r>
        </a:p>
      </dgm:t>
    </dgm:pt>
    <dgm:pt modelId="{43B3C630-E403-4DA3-99F7-44FA3B374DA0}" type="parTrans" cxnId="{FADB0087-2709-4CB0-9BAE-36F3B28DAA6C}">
      <dgm:prSet/>
      <dgm:spPr/>
      <dgm:t>
        <a:bodyPr/>
        <a:lstStyle/>
        <a:p>
          <a:endParaRPr lang="en-US"/>
        </a:p>
      </dgm:t>
    </dgm:pt>
    <dgm:pt modelId="{9FBEBE4A-8038-4CE1-B23A-1D331752372B}" type="sibTrans" cxnId="{FADB0087-2709-4CB0-9BAE-36F3B28DAA6C}">
      <dgm:prSet/>
      <dgm:spPr/>
      <dgm:t>
        <a:bodyPr/>
        <a:lstStyle/>
        <a:p>
          <a:endParaRPr lang="en-US"/>
        </a:p>
      </dgm:t>
    </dgm:pt>
    <dgm:pt modelId="{251F1258-72BC-4749-B6B8-A0F2B0F4EF34}">
      <dgm:prSet/>
      <dgm:spPr/>
      <dgm:t>
        <a:bodyPr/>
        <a:lstStyle/>
        <a:p>
          <a:r>
            <a:rPr lang="en-US"/>
            <a:t>Bone health</a:t>
          </a:r>
        </a:p>
      </dgm:t>
    </dgm:pt>
    <dgm:pt modelId="{D1FE25A7-E85F-4CA6-9712-321B2AD95E5E}" type="parTrans" cxnId="{F1E3E760-CE5A-4B26-96EF-69437945125B}">
      <dgm:prSet/>
      <dgm:spPr/>
      <dgm:t>
        <a:bodyPr/>
        <a:lstStyle/>
        <a:p>
          <a:endParaRPr lang="en-US"/>
        </a:p>
      </dgm:t>
    </dgm:pt>
    <dgm:pt modelId="{C84876E6-54D7-4258-8CFF-D1BE3D1CAA91}" type="sibTrans" cxnId="{F1E3E760-CE5A-4B26-96EF-69437945125B}">
      <dgm:prSet/>
      <dgm:spPr/>
      <dgm:t>
        <a:bodyPr/>
        <a:lstStyle/>
        <a:p>
          <a:endParaRPr lang="en-US"/>
        </a:p>
      </dgm:t>
    </dgm:pt>
    <dgm:pt modelId="{7ED619E6-D8CD-493D-ACCB-A5B351C2DE9C}">
      <dgm:prSet/>
      <dgm:spPr/>
      <dgm:t>
        <a:bodyPr/>
        <a:lstStyle/>
        <a:p>
          <a:r>
            <a:rPr lang="en-US"/>
            <a:t>Blood Clotting</a:t>
          </a:r>
        </a:p>
      </dgm:t>
    </dgm:pt>
    <dgm:pt modelId="{6F239082-DBCD-4533-9352-A98ED3A876E7}" type="parTrans" cxnId="{55EB8D57-8438-4040-A3BC-A583FC8E1DCF}">
      <dgm:prSet/>
      <dgm:spPr/>
      <dgm:t>
        <a:bodyPr/>
        <a:lstStyle/>
        <a:p>
          <a:endParaRPr lang="en-US"/>
        </a:p>
      </dgm:t>
    </dgm:pt>
    <dgm:pt modelId="{73FB60BC-C721-4750-A29F-89D1B47DD83E}" type="sibTrans" cxnId="{55EB8D57-8438-4040-A3BC-A583FC8E1DCF}">
      <dgm:prSet/>
      <dgm:spPr/>
      <dgm:t>
        <a:bodyPr/>
        <a:lstStyle/>
        <a:p>
          <a:endParaRPr lang="en-US"/>
        </a:p>
      </dgm:t>
    </dgm:pt>
    <dgm:pt modelId="{126C1FB1-CFEA-4754-A12F-48CAD520E8F6}">
      <dgm:prSet/>
      <dgm:spPr/>
      <dgm:t>
        <a:bodyPr/>
        <a:lstStyle/>
        <a:p>
          <a:r>
            <a:rPr lang="en-US"/>
            <a:t>Libido</a:t>
          </a:r>
        </a:p>
      </dgm:t>
    </dgm:pt>
    <dgm:pt modelId="{D8050F09-5B04-4762-8EAD-4E2EFFDE69AF}" type="parTrans" cxnId="{C29E593D-143B-41AC-8849-BD58359A9590}">
      <dgm:prSet/>
      <dgm:spPr/>
      <dgm:t>
        <a:bodyPr/>
        <a:lstStyle/>
        <a:p>
          <a:endParaRPr lang="en-US"/>
        </a:p>
      </dgm:t>
    </dgm:pt>
    <dgm:pt modelId="{322AB6DD-34DB-4C27-B93F-1960597963F3}" type="sibTrans" cxnId="{C29E593D-143B-41AC-8849-BD58359A9590}">
      <dgm:prSet/>
      <dgm:spPr/>
      <dgm:t>
        <a:bodyPr/>
        <a:lstStyle/>
        <a:p>
          <a:endParaRPr lang="en-US"/>
        </a:p>
      </dgm:t>
    </dgm:pt>
    <dgm:pt modelId="{AEBC08C0-4A26-444A-8D44-9A5989729D4E}" type="pres">
      <dgm:prSet presAssocID="{7DEDCA26-26BA-4B9B-B1EB-982780D748AD}" presName="Name0" presStyleCnt="0">
        <dgm:presLayoutVars>
          <dgm:dir/>
          <dgm:animLvl val="lvl"/>
          <dgm:resizeHandles val="exact"/>
        </dgm:presLayoutVars>
      </dgm:prSet>
      <dgm:spPr/>
    </dgm:pt>
    <dgm:pt modelId="{729FF9AC-62A0-40D1-8EA7-CE2F730D5C51}" type="pres">
      <dgm:prSet presAssocID="{061EC181-CEB6-405D-A1DE-2626989979DB}" presName="linNode" presStyleCnt="0"/>
      <dgm:spPr/>
    </dgm:pt>
    <dgm:pt modelId="{D91C5846-FE9C-4D5A-8710-8282A0E0F168}" type="pres">
      <dgm:prSet presAssocID="{061EC181-CEB6-405D-A1DE-2626989979DB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5F68B538-D8B2-4F76-B61B-9A27DB71CA9C}" type="pres">
      <dgm:prSet presAssocID="{81405309-EBBD-4576-9F15-93FF6D5A5552}" presName="sp" presStyleCnt="0"/>
      <dgm:spPr/>
    </dgm:pt>
    <dgm:pt modelId="{2CB1E78F-F830-4F6A-8FF7-2783B4BA73BD}" type="pres">
      <dgm:prSet presAssocID="{7B3F31C9-7560-47FE-B528-31E8C0796FD8}" presName="linNode" presStyleCnt="0"/>
      <dgm:spPr/>
    </dgm:pt>
    <dgm:pt modelId="{1247296F-6F5A-4010-9BFF-E43424DAA21A}" type="pres">
      <dgm:prSet presAssocID="{7B3F31C9-7560-47FE-B528-31E8C0796FD8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7F0C256D-5A0D-46AB-BDDB-6CDE00B81F50}" type="pres">
      <dgm:prSet presAssocID="{319FDB00-9BEC-47B9-8EA8-A0244046BBB1}" presName="sp" presStyleCnt="0"/>
      <dgm:spPr/>
    </dgm:pt>
    <dgm:pt modelId="{3A49766F-7135-4AE3-A747-C854BDD7CF35}" type="pres">
      <dgm:prSet presAssocID="{7FB64A88-2324-46BA-A4C2-883E690FD822}" presName="linNode" presStyleCnt="0"/>
      <dgm:spPr/>
    </dgm:pt>
    <dgm:pt modelId="{5A0ED82D-D2F2-4010-82F0-79B496B884BF}" type="pres">
      <dgm:prSet presAssocID="{7FB64A88-2324-46BA-A4C2-883E690FD822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370560CA-AA1C-479F-8B50-AAACD3894974}" type="pres">
      <dgm:prSet presAssocID="{59A03336-8903-4966-AC6F-B55544AC63EE}" presName="sp" presStyleCnt="0"/>
      <dgm:spPr/>
    </dgm:pt>
    <dgm:pt modelId="{7295D3CA-0959-4F9F-B955-291DB43C7B84}" type="pres">
      <dgm:prSet presAssocID="{0A553560-C460-41A4-98A9-3F95D7931D96}" presName="linNode" presStyleCnt="0"/>
      <dgm:spPr/>
    </dgm:pt>
    <dgm:pt modelId="{6537ED0D-BAC9-42BC-B461-74B9E715E852}" type="pres">
      <dgm:prSet presAssocID="{0A553560-C460-41A4-98A9-3F95D7931D96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41641239-3D44-4608-BD63-6959746CB16D}" type="pres">
      <dgm:prSet presAssocID="{9FBEBE4A-8038-4CE1-B23A-1D331752372B}" presName="sp" presStyleCnt="0"/>
      <dgm:spPr/>
    </dgm:pt>
    <dgm:pt modelId="{F58070F0-7BD3-4953-8318-879A1826ED79}" type="pres">
      <dgm:prSet presAssocID="{251F1258-72BC-4749-B6B8-A0F2B0F4EF34}" presName="linNode" presStyleCnt="0"/>
      <dgm:spPr/>
    </dgm:pt>
    <dgm:pt modelId="{0B7ED5D7-041B-49C4-B479-147F5DE499EA}" type="pres">
      <dgm:prSet presAssocID="{251F1258-72BC-4749-B6B8-A0F2B0F4EF34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25AF0FDA-B0F3-48E2-A789-CC843A9AAAA2}" type="pres">
      <dgm:prSet presAssocID="{C84876E6-54D7-4258-8CFF-D1BE3D1CAA91}" presName="sp" presStyleCnt="0"/>
      <dgm:spPr/>
    </dgm:pt>
    <dgm:pt modelId="{F2894006-CB42-451E-B6B0-610104AABF44}" type="pres">
      <dgm:prSet presAssocID="{7ED619E6-D8CD-493D-ACCB-A5B351C2DE9C}" presName="linNode" presStyleCnt="0"/>
      <dgm:spPr/>
    </dgm:pt>
    <dgm:pt modelId="{076A1CF0-D247-4CCB-A54C-D053FD8AE7DB}" type="pres">
      <dgm:prSet presAssocID="{7ED619E6-D8CD-493D-ACCB-A5B351C2DE9C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A66D7308-CF3A-4B64-A3DC-301775CBBFEC}" type="pres">
      <dgm:prSet presAssocID="{73FB60BC-C721-4750-A29F-89D1B47DD83E}" presName="sp" presStyleCnt="0"/>
      <dgm:spPr/>
    </dgm:pt>
    <dgm:pt modelId="{B264B665-22F7-41DB-A9AA-A4C42FD8EA3D}" type="pres">
      <dgm:prSet presAssocID="{126C1FB1-CFEA-4754-A12F-48CAD520E8F6}" presName="linNode" presStyleCnt="0"/>
      <dgm:spPr/>
    </dgm:pt>
    <dgm:pt modelId="{4BE470E6-755A-41E1-8F8F-BEB7CBBBD579}" type="pres">
      <dgm:prSet presAssocID="{126C1FB1-CFEA-4754-A12F-48CAD520E8F6}" presName="parentText" presStyleLbl="node1" presStyleIdx="6" presStyleCnt="7">
        <dgm:presLayoutVars>
          <dgm:chMax val="1"/>
          <dgm:bulletEnabled val="1"/>
        </dgm:presLayoutVars>
      </dgm:prSet>
      <dgm:spPr/>
    </dgm:pt>
  </dgm:ptLst>
  <dgm:cxnLst>
    <dgm:cxn modelId="{5F247313-2246-424E-847D-806BB8CCD5C5}" srcId="{7DEDCA26-26BA-4B9B-B1EB-982780D748AD}" destId="{7FB64A88-2324-46BA-A4C2-883E690FD822}" srcOrd="2" destOrd="0" parTransId="{3D2D4CE1-1688-4DD6-8603-D6E68D703EDF}" sibTransId="{59A03336-8903-4966-AC6F-B55544AC63EE}"/>
    <dgm:cxn modelId="{EDBDE028-EE8C-4E93-990B-9C8F379577F9}" type="presOf" srcId="{061EC181-CEB6-405D-A1DE-2626989979DB}" destId="{D91C5846-FE9C-4D5A-8710-8282A0E0F168}" srcOrd="0" destOrd="0" presId="urn:microsoft.com/office/officeart/2005/8/layout/vList5"/>
    <dgm:cxn modelId="{C29E593D-143B-41AC-8849-BD58359A9590}" srcId="{7DEDCA26-26BA-4B9B-B1EB-982780D748AD}" destId="{126C1FB1-CFEA-4754-A12F-48CAD520E8F6}" srcOrd="6" destOrd="0" parTransId="{D8050F09-5B04-4762-8EAD-4E2EFFDE69AF}" sibTransId="{322AB6DD-34DB-4C27-B93F-1960597963F3}"/>
    <dgm:cxn modelId="{F1E3E760-CE5A-4B26-96EF-69437945125B}" srcId="{7DEDCA26-26BA-4B9B-B1EB-982780D748AD}" destId="{251F1258-72BC-4749-B6B8-A0F2B0F4EF34}" srcOrd="4" destOrd="0" parTransId="{D1FE25A7-E85F-4CA6-9712-321B2AD95E5E}" sibTransId="{C84876E6-54D7-4258-8CFF-D1BE3D1CAA91}"/>
    <dgm:cxn modelId="{400A7F63-525D-4C04-8A2D-83054B9CA13D}" type="presOf" srcId="{7B3F31C9-7560-47FE-B528-31E8C0796FD8}" destId="{1247296F-6F5A-4010-9BFF-E43424DAA21A}" srcOrd="0" destOrd="0" presId="urn:microsoft.com/office/officeart/2005/8/layout/vList5"/>
    <dgm:cxn modelId="{F6D9FC69-6BB1-414B-8434-D3F73C61409B}" srcId="{7DEDCA26-26BA-4B9B-B1EB-982780D748AD}" destId="{7B3F31C9-7560-47FE-B528-31E8C0796FD8}" srcOrd="1" destOrd="0" parTransId="{1A8E6D53-DB23-43DE-8E29-A95043ED1555}" sibTransId="{319FDB00-9BEC-47B9-8EA8-A0244046BBB1}"/>
    <dgm:cxn modelId="{55EB8D57-8438-4040-A3BC-A583FC8E1DCF}" srcId="{7DEDCA26-26BA-4B9B-B1EB-982780D748AD}" destId="{7ED619E6-D8CD-493D-ACCB-A5B351C2DE9C}" srcOrd="5" destOrd="0" parTransId="{6F239082-DBCD-4533-9352-A98ED3A876E7}" sibTransId="{73FB60BC-C721-4750-A29F-89D1B47DD83E}"/>
    <dgm:cxn modelId="{EE4A1758-E553-4D8E-BBA9-D7647398D737}" srcId="{7DEDCA26-26BA-4B9B-B1EB-982780D748AD}" destId="{061EC181-CEB6-405D-A1DE-2626989979DB}" srcOrd="0" destOrd="0" parTransId="{A634E3F3-8B28-490F-8A84-512E3F7DA054}" sibTransId="{81405309-EBBD-4576-9F15-93FF6D5A5552}"/>
    <dgm:cxn modelId="{7383327F-587D-401B-BE97-FF262EE7A82B}" type="presOf" srcId="{7ED619E6-D8CD-493D-ACCB-A5B351C2DE9C}" destId="{076A1CF0-D247-4CCB-A54C-D053FD8AE7DB}" srcOrd="0" destOrd="0" presId="urn:microsoft.com/office/officeart/2005/8/layout/vList5"/>
    <dgm:cxn modelId="{FADB0087-2709-4CB0-9BAE-36F3B28DAA6C}" srcId="{7DEDCA26-26BA-4B9B-B1EB-982780D748AD}" destId="{0A553560-C460-41A4-98A9-3F95D7931D96}" srcOrd="3" destOrd="0" parTransId="{43B3C630-E403-4DA3-99F7-44FA3B374DA0}" sibTransId="{9FBEBE4A-8038-4CE1-B23A-1D331752372B}"/>
    <dgm:cxn modelId="{58130EB1-33BC-4BE5-8CF1-CB4EC279179E}" type="presOf" srcId="{126C1FB1-CFEA-4754-A12F-48CAD520E8F6}" destId="{4BE470E6-755A-41E1-8F8F-BEB7CBBBD579}" srcOrd="0" destOrd="0" presId="urn:microsoft.com/office/officeart/2005/8/layout/vList5"/>
    <dgm:cxn modelId="{4320B6B3-788E-4583-97A9-B96185AE3943}" type="presOf" srcId="{7DEDCA26-26BA-4B9B-B1EB-982780D748AD}" destId="{AEBC08C0-4A26-444A-8D44-9A5989729D4E}" srcOrd="0" destOrd="0" presId="urn:microsoft.com/office/officeart/2005/8/layout/vList5"/>
    <dgm:cxn modelId="{0DF2ECB4-A82B-4EBB-8EDE-7BCD6388A818}" type="presOf" srcId="{0A553560-C460-41A4-98A9-3F95D7931D96}" destId="{6537ED0D-BAC9-42BC-B461-74B9E715E852}" srcOrd="0" destOrd="0" presId="urn:microsoft.com/office/officeart/2005/8/layout/vList5"/>
    <dgm:cxn modelId="{77CB2CD0-E15D-4E17-882A-B52EE32E2747}" type="presOf" srcId="{251F1258-72BC-4749-B6B8-A0F2B0F4EF34}" destId="{0B7ED5D7-041B-49C4-B479-147F5DE499EA}" srcOrd="0" destOrd="0" presId="urn:microsoft.com/office/officeart/2005/8/layout/vList5"/>
    <dgm:cxn modelId="{0420E8DE-874A-4291-A2CB-4E10133BFAA8}" type="presOf" srcId="{7FB64A88-2324-46BA-A4C2-883E690FD822}" destId="{5A0ED82D-D2F2-4010-82F0-79B496B884BF}" srcOrd="0" destOrd="0" presId="urn:microsoft.com/office/officeart/2005/8/layout/vList5"/>
    <dgm:cxn modelId="{EE9FF277-F2B6-4D28-B477-3FC31388C46E}" type="presParOf" srcId="{AEBC08C0-4A26-444A-8D44-9A5989729D4E}" destId="{729FF9AC-62A0-40D1-8EA7-CE2F730D5C51}" srcOrd="0" destOrd="0" presId="urn:microsoft.com/office/officeart/2005/8/layout/vList5"/>
    <dgm:cxn modelId="{34D18C49-DD09-4715-B93F-90C08160C1E7}" type="presParOf" srcId="{729FF9AC-62A0-40D1-8EA7-CE2F730D5C51}" destId="{D91C5846-FE9C-4D5A-8710-8282A0E0F168}" srcOrd="0" destOrd="0" presId="urn:microsoft.com/office/officeart/2005/8/layout/vList5"/>
    <dgm:cxn modelId="{874AC81D-8C11-4817-BB14-4D8A3371EA5B}" type="presParOf" srcId="{AEBC08C0-4A26-444A-8D44-9A5989729D4E}" destId="{5F68B538-D8B2-4F76-B61B-9A27DB71CA9C}" srcOrd="1" destOrd="0" presId="urn:microsoft.com/office/officeart/2005/8/layout/vList5"/>
    <dgm:cxn modelId="{AE2C4DE8-6B47-4BA8-A814-367FAFC1E3BB}" type="presParOf" srcId="{AEBC08C0-4A26-444A-8D44-9A5989729D4E}" destId="{2CB1E78F-F830-4F6A-8FF7-2783B4BA73BD}" srcOrd="2" destOrd="0" presId="urn:microsoft.com/office/officeart/2005/8/layout/vList5"/>
    <dgm:cxn modelId="{2626A53D-9F5F-4DDE-931B-404361250D1F}" type="presParOf" srcId="{2CB1E78F-F830-4F6A-8FF7-2783B4BA73BD}" destId="{1247296F-6F5A-4010-9BFF-E43424DAA21A}" srcOrd="0" destOrd="0" presId="urn:microsoft.com/office/officeart/2005/8/layout/vList5"/>
    <dgm:cxn modelId="{2BCAAC2A-90EC-40F9-8E5D-163E8564DEDF}" type="presParOf" srcId="{AEBC08C0-4A26-444A-8D44-9A5989729D4E}" destId="{7F0C256D-5A0D-46AB-BDDB-6CDE00B81F50}" srcOrd="3" destOrd="0" presId="urn:microsoft.com/office/officeart/2005/8/layout/vList5"/>
    <dgm:cxn modelId="{3D113A89-0D50-4451-BDC1-6F98817E07FC}" type="presParOf" srcId="{AEBC08C0-4A26-444A-8D44-9A5989729D4E}" destId="{3A49766F-7135-4AE3-A747-C854BDD7CF35}" srcOrd="4" destOrd="0" presId="urn:microsoft.com/office/officeart/2005/8/layout/vList5"/>
    <dgm:cxn modelId="{3D78E654-38CE-458A-9826-D95B0CC20A82}" type="presParOf" srcId="{3A49766F-7135-4AE3-A747-C854BDD7CF35}" destId="{5A0ED82D-D2F2-4010-82F0-79B496B884BF}" srcOrd="0" destOrd="0" presId="urn:microsoft.com/office/officeart/2005/8/layout/vList5"/>
    <dgm:cxn modelId="{16E3E0CF-899B-4EF0-A598-8696E83E9555}" type="presParOf" srcId="{AEBC08C0-4A26-444A-8D44-9A5989729D4E}" destId="{370560CA-AA1C-479F-8B50-AAACD3894974}" srcOrd="5" destOrd="0" presId="urn:microsoft.com/office/officeart/2005/8/layout/vList5"/>
    <dgm:cxn modelId="{C09C155B-60EB-469B-9534-47C4ED1E333C}" type="presParOf" srcId="{AEBC08C0-4A26-444A-8D44-9A5989729D4E}" destId="{7295D3CA-0959-4F9F-B955-291DB43C7B84}" srcOrd="6" destOrd="0" presId="urn:microsoft.com/office/officeart/2005/8/layout/vList5"/>
    <dgm:cxn modelId="{ACEC62DD-7436-4B7C-BBF4-0885C7551DDB}" type="presParOf" srcId="{7295D3CA-0959-4F9F-B955-291DB43C7B84}" destId="{6537ED0D-BAC9-42BC-B461-74B9E715E852}" srcOrd="0" destOrd="0" presId="urn:microsoft.com/office/officeart/2005/8/layout/vList5"/>
    <dgm:cxn modelId="{E4DF7085-A2F2-4E20-9D6F-2579F8F162BF}" type="presParOf" srcId="{AEBC08C0-4A26-444A-8D44-9A5989729D4E}" destId="{41641239-3D44-4608-BD63-6959746CB16D}" srcOrd="7" destOrd="0" presId="urn:microsoft.com/office/officeart/2005/8/layout/vList5"/>
    <dgm:cxn modelId="{4E94DD3C-0F05-4961-8EE0-7E44727DEC5F}" type="presParOf" srcId="{AEBC08C0-4A26-444A-8D44-9A5989729D4E}" destId="{F58070F0-7BD3-4953-8318-879A1826ED79}" srcOrd="8" destOrd="0" presId="urn:microsoft.com/office/officeart/2005/8/layout/vList5"/>
    <dgm:cxn modelId="{6FF77E06-DED5-41E7-A58E-ED030D66B288}" type="presParOf" srcId="{F58070F0-7BD3-4953-8318-879A1826ED79}" destId="{0B7ED5D7-041B-49C4-B479-147F5DE499EA}" srcOrd="0" destOrd="0" presId="urn:microsoft.com/office/officeart/2005/8/layout/vList5"/>
    <dgm:cxn modelId="{B599DD57-74D4-474C-A1D0-9B5AB4F8FAD9}" type="presParOf" srcId="{AEBC08C0-4A26-444A-8D44-9A5989729D4E}" destId="{25AF0FDA-B0F3-48E2-A789-CC843A9AAAA2}" srcOrd="9" destOrd="0" presId="urn:microsoft.com/office/officeart/2005/8/layout/vList5"/>
    <dgm:cxn modelId="{A52A98E2-805F-4D24-9E76-9E0A54CD410D}" type="presParOf" srcId="{AEBC08C0-4A26-444A-8D44-9A5989729D4E}" destId="{F2894006-CB42-451E-B6B0-610104AABF44}" srcOrd="10" destOrd="0" presId="urn:microsoft.com/office/officeart/2005/8/layout/vList5"/>
    <dgm:cxn modelId="{0B327623-0584-466A-A811-01C9E5FDDED6}" type="presParOf" srcId="{F2894006-CB42-451E-B6B0-610104AABF44}" destId="{076A1CF0-D247-4CCB-A54C-D053FD8AE7DB}" srcOrd="0" destOrd="0" presId="urn:microsoft.com/office/officeart/2005/8/layout/vList5"/>
    <dgm:cxn modelId="{99C07F5D-6401-430A-837F-AEB00BE3A306}" type="presParOf" srcId="{AEBC08C0-4A26-444A-8D44-9A5989729D4E}" destId="{A66D7308-CF3A-4B64-A3DC-301775CBBFEC}" srcOrd="11" destOrd="0" presId="urn:microsoft.com/office/officeart/2005/8/layout/vList5"/>
    <dgm:cxn modelId="{05C5FAF5-E7B6-4BD8-B6F6-0FDA242CF455}" type="presParOf" srcId="{AEBC08C0-4A26-444A-8D44-9A5989729D4E}" destId="{B264B665-22F7-41DB-A9AA-A4C42FD8EA3D}" srcOrd="12" destOrd="0" presId="urn:microsoft.com/office/officeart/2005/8/layout/vList5"/>
    <dgm:cxn modelId="{EE508A8C-0186-460F-B729-B2A4222EA0A3}" type="presParOf" srcId="{B264B665-22F7-41DB-A9AA-A4C42FD8EA3D}" destId="{4BE470E6-755A-41E1-8F8F-BEB7CBBBD57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C5846-FE9C-4D5A-8710-8282A0E0F168}">
      <dsp:nvSpPr>
        <dsp:cNvPr id="0" name=""/>
        <dsp:cNvSpPr/>
      </dsp:nvSpPr>
      <dsp:spPr>
        <a:xfrm>
          <a:off x="2208163" y="473"/>
          <a:ext cx="2484184" cy="7582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Digestion</a:t>
          </a:r>
        </a:p>
      </dsp:txBody>
      <dsp:txXfrm>
        <a:off x="2245177" y="37487"/>
        <a:ext cx="2410156" cy="684217"/>
      </dsp:txXfrm>
    </dsp:sp>
    <dsp:sp modelId="{1247296F-6F5A-4010-9BFF-E43424DAA21A}">
      <dsp:nvSpPr>
        <dsp:cNvPr id="0" name=""/>
        <dsp:cNvSpPr/>
      </dsp:nvSpPr>
      <dsp:spPr>
        <a:xfrm>
          <a:off x="2208163" y="796631"/>
          <a:ext cx="2484184" cy="75824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Mood</a:t>
          </a:r>
        </a:p>
      </dsp:txBody>
      <dsp:txXfrm>
        <a:off x="2245177" y="833645"/>
        <a:ext cx="2410156" cy="684217"/>
      </dsp:txXfrm>
    </dsp:sp>
    <dsp:sp modelId="{5A0ED82D-D2F2-4010-82F0-79B496B884BF}">
      <dsp:nvSpPr>
        <dsp:cNvPr id="0" name=""/>
        <dsp:cNvSpPr/>
      </dsp:nvSpPr>
      <dsp:spPr>
        <a:xfrm>
          <a:off x="2208163" y="1592789"/>
          <a:ext cx="2484184" cy="7582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Sleep</a:t>
          </a:r>
        </a:p>
      </dsp:txBody>
      <dsp:txXfrm>
        <a:off x="2245177" y="1629803"/>
        <a:ext cx="2410156" cy="684217"/>
      </dsp:txXfrm>
    </dsp:sp>
    <dsp:sp modelId="{6537ED0D-BAC9-42BC-B461-74B9E715E852}">
      <dsp:nvSpPr>
        <dsp:cNvPr id="0" name=""/>
        <dsp:cNvSpPr/>
      </dsp:nvSpPr>
      <dsp:spPr>
        <a:xfrm>
          <a:off x="2208163" y="2388947"/>
          <a:ext cx="2484184" cy="7582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Wound healing</a:t>
          </a:r>
        </a:p>
      </dsp:txBody>
      <dsp:txXfrm>
        <a:off x="2245177" y="2425961"/>
        <a:ext cx="2410156" cy="684217"/>
      </dsp:txXfrm>
    </dsp:sp>
    <dsp:sp modelId="{0B7ED5D7-041B-49C4-B479-147F5DE499EA}">
      <dsp:nvSpPr>
        <dsp:cNvPr id="0" name=""/>
        <dsp:cNvSpPr/>
      </dsp:nvSpPr>
      <dsp:spPr>
        <a:xfrm>
          <a:off x="2208163" y="3185105"/>
          <a:ext cx="2484184" cy="75824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Bone health</a:t>
          </a:r>
        </a:p>
      </dsp:txBody>
      <dsp:txXfrm>
        <a:off x="2245177" y="3222119"/>
        <a:ext cx="2410156" cy="684217"/>
      </dsp:txXfrm>
    </dsp:sp>
    <dsp:sp modelId="{076A1CF0-D247-4CCB-A54C-D053FD8AE7DB}">
      <dsp:nvSpPr>
        <dsp:cNvPr id="0" name=""/>
        <dsp:cNvSpPr/>
      </dsp:nvSpPr>
      <dsp:spPr>
        <a:xfrm>
          <a:off x="2208163" y="3981263"/>
          <a:ext cx="2484184" cy="7582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Blood Clotting</a:t>
          </a:r>
        </a:p>
      </dsp:txBody>
      <dsp:txXfrm>
        <a:off x="2245177" y="4018277"/>
        <a:ext cx="2410156" cy="684217"/>
      </dsp:txXfrm>
    </dsp:sp>
    <dsp:sp modelId="{4BE470E6-755A-41E1-8F8F-BEB7CBBBD579}">
      <dsp:nvSpPr>
        <dsp:cNvPr id="0" name=""/>
        <dsp:cNvSpPr/>
      </dsp:nvSpPr>
      <dsp:spPr>
        <a:xfrm>
          <a:off x="2208163" y="4777422"/>
          <a:ext cx="2484184" cy="75824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Libido</a:t>
          </a:r>
        </a:p>
      </dsp:txBody>
      <dsp:txXfrm>
        <a:off x="2245177" y="4814436"/>
        <a:ext cx="2410156" cy="684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5/14/2025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5/14/2025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90% of serotonin is found in the GI tract; 10% in the brain; speeds digestion to rid body of toxins; reduces appetite</a:t>
            </a:r>
          </a:p>
          <a:p>
            <a:pPr marL="228600" indent="-228600">
              <a:buAutoNum type="arabicPeriod"/>
            </a:pPr>
            <a:r>
              <a:rPr lang="en-US" dirty="0"/>
              <a:t>Increases mood; happy, calm, emotionally stable; low levels associated with depression</a:t>
            </a:r>
          </a:p>
          <a:p>
            <a:pPr marL="228600" indent="-228600">
              <a:buAutoNum type="arabicPeriod"/>
            </a:pPr>
            <a:r>
              <a:rPr lang="en-US" dirty="0"/>
              <a:t>Plays a role in quality of sleep and how long you sleep; also needed to make melatonin</a:t>
            </a:r>
          </a:p>
          <a:p>
            <a:pPr marL="228600" indent="-228600">
              <a:buAutoNum type="arabicPeriod"/>
            </a:pPr>
            <a:r>
              <a:rPr lang="en-US" dirty="0"/>
              <a:t>Released by platelets to help heal wounds</a:t>
            </a:r>
          </a:p>
          <a:p>
            <a:pPr marL="228600" indent="-228600">
              <a:buAutoNum type="arabicPeriod"/>
            </a:pPr>
            <a:r>
              <a:rPr lang="en-US" dirty="0"/>
              <a:t>Can play a role in bone density; high levels can cause bones to become weak, causing fractures</a:t>
            </a:r>
          </a:p>
          <a:p>
            <a:pPr marL="228600" indent="-228600">
              <a:buAutoNum type="arabicPeriod"/>
            </a:pPr>
            <a:r>
              <a:rPr lang="en-US" dirty="0"/>
              <a:t>Along with dopamine increases sexual desire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D0E63-0F6A-47B0-8BD1-6E95B004C87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3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nucleus accumbens is part of the basal forebrain known as the circuit area for rewards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D0E63-0F6A-47B0-8BD1-6E95B004C87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025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8"/>
            <a:ext cx="10515600" cy="41056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en-US" sz="8000">
                <a:solidFill>
                  <a:srgbClr val="FBF9F6"/>
                </a:solidFill>
              </a:rPr>
              <a:t>Serotonin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pPr algn="l"/>
            <a:r>
              <a:rPr lang="en-US" sz="3600" b="1">
                <a:solidFill>
                  <a:srgbClr val="FBF9F6"/>
                </a:solidFill>
              </a:rPr>
              <a:t>Emily Laughlin</a:t>
            </a:r>
          </a:p>
        </p:txBody>
      </p:sp>
      <p:pic>
        <p:nvPicPr>
          <p:cNvPr id="7" name="Graphic 6" descr="Brain">
            <a:extLst>
              <a:ext uri="{FF2B5EF4-FFF2-40B4-BE49-F238E27FC236}">
                <a16:creationId xmlns:a16="http://schemas.microsoft.com/office/drawing/2014/main" id="{D3EECA26-218F-CFF1-EE4C-4D098B5CD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27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27432"/>
          </a:xfrm>
          <a:custGeom>
            <a:avLst/>
            <a:gdLst>
              <a:gd name="connsiteX0" fmla="*/ 0 w 5303520"/>
              <a:gd name="connsiteY0" fmla="*/ 0 h 27432"/>
              <a:gd name="connsiteX1" fmla="*/ 556870 w 5303520"/>
              <a:gd name="connsiteY1" fmla="*/ 0 h 27432"/>
              <a:gd name="connsiteX2" fmla="*/ 1272845 w 5303520"/>
              <a:gd name="connsiteY2" fmla="*/ 0 h 27432"/>
              <a:gd name="connsiteX3" fmla="*/ 1882750 w 5303520"/>
              <a:gd name="connsiteY3" fmla="*/ 0 h 27432"/>
              <a:gd name="connsiteX4" fmla="*/ 2439619 w 5303520"/>
              <a:gd name="connsiteY4" fmla="*/ 0 h 27432"/>
              <a:gd name="connsiteX5" fmla="*/ 3155594 w 5303520"/>
              <a:gd name="connsiteY5" fmla="*/ 0 h 27432"/>
              <a:gd name="connsiteX6" fmla="*/ 3818534 w 5303520"/>
              <a:gd name="connsiteY6" fmla="*/ 0 h 27432"/>
              <a:gd name="connsiteX7" fmla="*/ 4481474 w 5303520"/>
              <a:gd name="connsiteY7" fmla="*/ 0 h 27432"/>
              <a:gd name="connsiteX8" fmla="*/ 5303520 w 5303520"/>
              <a:gd name="connsiteY8" fmla="*/ 0 h 27432"/>
              <a:gd name="connsiteX9" fmla="*/ 5303520 w 5303520"/>
              <a:gd name="connsiteY9" fmla="*/ 27432 h 27432"/>
              <a:gd name="connsiteX10" fmla="*/ 4746650 w 5303520"/>
              <a:gd name="connsiteY10" fmla="*/ 27432 h 27432"/>
              <a:gd name="connsiteX11" fmla="*/ 4242816 w 5303520"/>
              <a:gd name="connsiteY11" fmla="*/ 27432 h 27432"/>
              <a:gd name="connsiteX12" fmla="*/ 3526841 w 5303520"/>
              <a:gd name="connsiteY12" fmla="*/ 27432 h 27432"/>
              <a:gd name="connsiteX13" fmla="*/ 2969971 w 5303520"/>
              <a:gd name="connsiteY13" fmla="*/ 27432 h 27432"/>
              <a:gd name="connsiteX14" fmla="*/ 2253996 w 5303520"/>
              <a:gd name="connsiteY14" fmla="*/ 27432 h 27432"/>
              <a:gd name="connsiteX15" fmla="*/ 1484986 w 5303520"/>
              <a:gd name="connsiteY15" fmla="*/ 27432 h 27432"/>
              <a:gd name="connsiteX16" fmla="*/ 875081 w 5303520"/>
              <a:gd name="connsiteY16" fmla="*/ 27432 h 27432"/>
              <a:gd name="connsiteX17" fmla="*/ 0 w 5303520"/>
              <a:gd name="connsiteY17" fmla="*/ 27432 h 27432"/>
              <a:gd name="connsiteX18" fmla="*/ 0 w 5303520"/>
              <a:gd name="connsiteY18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27432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3593" y="13343"/>
                  <a:pt x="5303797" y="14402"/>
                  <a:pt x="5303520" y="27432"/>
                </a:cubicBezTo>
                <a:cubicBezTo>
                  <a:pt x="5132450" y="9645"/>
                  <a:pt x="4953391" y="27858"/>
                  <a:pt x="4746650" y="27432"/>
                </a:cubicBezTo>
                <a:cubicBezTo>
                  <a:pt x="4539909" y="27007"/>
                  <a:pt x="4361261" y="16312"/>
                  <a:pt x="4242816" y="27432"/>
                </a:cubicBezTo>
                <a:cubicBezTo>
                  <a:pt x="4124371" y="38552"/>
                  <a:pt x="3754907" y="30170"/>
                  <a:pt x="3526841" y="27432"/>
                </a:cubicBezTo>
                <a:cubicBezTo>
                  <a:pt x="3298775" y="24694"/>
                  <a:pt x="3164473" y="13057"/>
                  <a:pt x="2969971" y="27432"/>
                </a:cubicBezTo>
                <a:cubicBezTo>
                  <a:pt x="2775469" y="41808"/>
                  <a:pt x="2608536" y="11194"/>
                  <a:pt x="2253996" y="27432"/>
                </a:cubicBezTo>
                <a:cubicBezTo>
                  <a:pt x="1899456" y="43670"/>
                  <a:pt x="1752044" y="37933"/>
                  <a:pt x="1484986" y="27432"/>
                </a:cubicBezTo>
                <a:cubicBezTo>
                  <a:pt x="1217928" y="16932"/>
                  <a:pt x="1060609" y="4360"/>
                  <a:pt x="875081" y="27432"/>
                </a:cubicBezTo>
                <a:cubicBezTo>
                  <a:pt x="689553" y="50504"/>
                  <a:pt x="188846" y="34372"/>
                  <a:pt x="0" y="27432"/>
                </a:cubicBezTo>
                <a:cubicBezTo>
                  <a:pt x="-1027" y="16774"/>
                  <a:pt x="589" y="8401"/>
                  <a:pt x="0" y="0"/>
                </a:cubicBezTo>
                <a:close/>
              </a:path>
              <a:path w="5303520" h="27432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3295" y="13080"/>
                  <a:pt x="5304172" y="14823"/>
                  <a:pt x="5303520" y="27432"/>
                </a:cubicBezTo>
                <a:cubicBezTo>
                  <a:pt x="5082751" y="27600"/>
                  <a:pt x="4993374" y="33244"/>
                  <a:pt x="4746650" y="27432"/>
                </a:cubicBezTo>
                <a:cubicBezTo>
                  <a:pt x="4499926" y="21621"/>
                  <a:pt x="4368648" y="1957"/>
                  <a:pt x="4083710" y="27432"/>
                </a:cubicBezTo>
                <a:cubicBezTo>
                  <a:pt x="3798772" y="52907"/>
                  <a:pt x="3729434" y="14645"/>
                  <a:pt x="3473806" y="27432"/>
                </a:cubicBezTo>
                <a:cubicBezTo>
                  <a:pt x="3218178" y="40219"/>
                  <a:pt x="3056855" y="39147"/>
                  <a:pt x="2704795" y="27432"/>
                </a:cubicBezTo>
                <a:cubicBezTo>
                  <a:pt x="2352735" y="15717"/>
                  <a:pt x="2319447" y="38401"/>
                  <a:pt x="1935785" y="27432"/>
                </a:cubicBezTo>
                <a:cubicBezTo>
                  <a:pt x="1552123" y="16464"/>
                  <a:pt x="1532619" y="8678"/>
                  <a:pt x="1378915" y="27432"/>
                </a:cubicBezTo>
                <a:cubicBezTo>
                  <a:pt x="1225211" y="46187"/>
                  <a:pt x="1038692" y="43452"/>
                  <a:pt x="715975" y="27432"/>
                </a:cubicBezTo>
                <a:cubicBezTo>
                  <a:pt x="393258" y="11412"/>
                  <a:pt x="303768" y="36088"/>
                  <a:pt x="0" y="27432"/>
                </a:cubicBezTo>
                <a:cubicBezTo>
                  <a:pt x="151" y="17585"/>
                  <a:pt x="-198" y="13251"/>
                  <a:pt x="0" y="0"/>
                </a:cubicBezTo>
                <a:close/>
              </a:path>
            </a:pathLst>
          </a:custGeom>
          <a:solidFill>
            <a:srgbClr val="FBF9F6"/>
          </a:solidFill>
          <a:ln w="41275" cap="rnd">
            <a:solidFill>
              <a:srgbClr val="FBF9F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4A1D1-DD07-4DD2-A527-4B1F52D6A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6000" dirty="0"/>
              <a:t>Functions </a:t>
            </a:r>
            <a:r>
              <a:rPr lang="en-US" sz="3200" dirty="0"/>
              <a:t>(Cleveland Clinic, 2025)</a:t>
            </a:r>
            <a:endParaRPr lang="en-US" sz="6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C8496-0D63-4559-BFA5-683F5780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28200" y="6356350"/>
            <a:ext cx="1828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C18C1E5-FB55-42F5-BD6D-9CC153FCDBE6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7371C8EB-892C-77B5-DADC-DF55EB28E6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616064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284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8C0DDC-D116-43DA-B0B5-A6A82668A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/>
              <a:t>Pathway </a:t>
            </a:r>
            <a:r>
              <a:rPr lang="en-US" sz="2400" dirty="0"/>
              <a:t>(Guy-Evans, 2023)</a:t>
            </a:r>
            <a:endParaRPr lang="en-US" sz="6600" dirty="0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7BEAFF"/>
          </a:solidFill>
          <a:ln w="38100" cap="rnd">
            <a:solidFill>
              <a:srgbClr val="7BEA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430F02-9645-4F56-99F7-1DC2F76FF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8"/>
            <a:ext cx="4368602" cy="3483451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1200" dirty="0"/>
              <a:t>Serotonin originates in the brain stem in the Raphe nuclei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1200" dirty="0"/>
              <a:t>Raphe nuclei synthesizes serotonergic fibers and projects them to the nucleus accumbens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1200" dirty="0"/>
              <a:t>It is projected all throughout the brain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11200" dirty="0"/>
              <a:t>It is released to the synaptic cleft during neurotransmission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8" name="Picture Placeholder 7" descr="Human brain nerve cells">
            <a:extLst>
              <a:ext uri="{FF2B5EF4-FFF2-40B4-BE49-F238E27FC236}">
                <a16:creationId xmlns:a16="http://schemas.microsoft.com/office/drawing/2014/main" id="{F602090C-4003-4A9A-8F17-0FDDFD83F82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1170" r="236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1B180-F4BB-46B9-937E-3469FC68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1012" y="6356350"/>
            <a:ext cx="94278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C18C1E5-FB55-42F5-BD6D-9CC153FCDBE6}" type="slidenum">
              <a:rPr lang="en-US">
                <a:solidFill>
                  <a:srgbClr val="FBF9F6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BF9F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serotonin excitatory or inhibitory?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7"/>
            <a:ext cx="6160619" cy="13255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Serotonin can be both depending on the receptors it binds to and the location of the brain. (Guy-Evans, 2023)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6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6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9879B-7534-4AE1-813D-DDCAD3281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Cleveland Clinic. (2025, May 7). Serotonin: What is it, Function &amp; Levels. Cleveland Clinic. 	https://my.clevelandclinic.org/health/articles/22572-serotonin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Guy-Evans, O. (2023, September 18). What does serotonin do? neurotransmitter function. Simply 	Psychology. https://www.simplypsychology.org/what-is-serotonin.html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3212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159</TotalTime>
  <Words>276</Words>
  <Application>Microsoft Office PowerPoint</Application>
  <PresentationFormat>Widescreen</PresentationFormat>
  <Paragraphs>32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The Hand Black</vt:lpstr>
      <vt:lpstr>The Serif Hand Black</vt:lpstr>
      <vt:lpstr>SketchyVTI</vt:lpstr>
      <vt:lpstr>Serotonin</vt:lpstr>
      <vt:lpstr>Functions (Cleveland Clinic, 2025)</vt:lpstr>
      <vt:lpstr>Pathway (Guy-Evans, 2023)</vt:lpstr>
      <vt:lpstr>Is serotonin excitatory or inhibitory?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Laughlin</dc:creator>
  <cp:lastModifiedBy>Emily Laughlin</cp:lastModifiedBy>
  <cp:revision>1</cp:revision>
  <dcterms:created xsi:type="dcterms:W3CDTF">2025-05-14T06:38:44Z</dcterms:created>
  <dcterms:modified xsi:type="dcterms:W3CDTF">2025-05-14T09:18:22Z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