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</p:sldMasterIdLst>
  <p:notesMasterIdLst>
    <p:notesMasterId r:id="rId13"/>
  </p:notesMasterIdLst>
  <p:handoutMasterIdLst>
    <p:handoutMasterId r:id="rId14"/>
  </p:handoutMasterIdLst>
  <p:sldIdLst>
    <p:sldId id="496" r:id="rId5"/>
    <p:sldId id="498" r:id="rId6"/>
    <p:sldId id="497" r:id="rId7"/>
    <p:sldId id="429" r:id="rId8"/>
    <p:sldId id="430" r:id="rId9"/>
    <p:sldId id="501" r:id="rId10"/>
    <p:sldId id="502" r:id="rId11"/>
    <p:sldId id="49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>
        <p:scale>
          <a:sx n="64" d="100"/>
          <a:sy n="64" d="100"/>
        </p:scale>
        <p:origin x="978" y="78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47DA9-1283-49BE-9708-B7338115F9CE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24CB56-F255-4039-8E4E-B88A246958AA}">
      <dgm:prSet/>
      <dgm:spPr/>
      <dgm:t>
        <a:bodyPr/>
        <a:lstStyle/>
        <a:p>
          <a:r>
            <a:rPr lang="en-US" dirty="0"/>
            <a:t>1</a:t>
          </a:r>
        </a:p>
      </dgm:t>
    </dgm:pt>
    <dgm:pt modelId="{49866E96-4666-4FA6-AB57-E8148CD594F9}" type="parTrans" cxnId="{A699D3F8-5D50-4C05-919B-ED8DDE10FF1B}">
      <dgm:prSet/>
      <dgm:spPr/>
      <dgm:t>
        <a:bodyPr/>
        <a:lstStyle/>
        <a:p>
          <a:endParaRPr lang="en-US"/>
        </a:p>
      </dgm:t>
    </dgm:pt>
    <dgm:pt modelId="{E882E268-53E9-4B60-816E-BB607D8567B9}" type="sibTrans" cxnId="{A699D3F8-5D50-4C05-919B-ED8DDE10FF1B}">
      <dgm:prSet/>
      <dgm:spPr/>
      <dgm:t>
        <a:bodyPr/>
        <a:lstStyle/>
        <a:p>
          <a:endParaRPr lang="en-US"/>
        </a:p>
      </dgm:t>
    </dgm:pt>
    <dgm:pt modelId="{264FA0D6-D906-443B-9A63-DCBC2F009B71}">
      <dgm:prSet/>
      <dgm:spPr/>
      <dgm:t>
        <a:bodyPr/>
        <a:lstStyle/>
        <a:p>
          <a:r>
            <a:rPr lang="en-US"/>
            <a:t>Look at CLAS Standard #1</a:t>
          </a:r>
        </a:p>
      </dgm:t>
    </dgm:pt>
    <dgm:pt modelId="{D4042486-4F60-4874-8E09-6E1DDE8B7094}" type="parTrans" cxnId="{C5E44B42-408D-42F2-8A70-45F0D73AB183}">
      <dgm:prSet/>
      <dgm:spPr/>
      <dgm:t>
        <a:bodyPr/>
        <a:lstStyle/>
        <a:p>
          <a:endParaRPr lang="en-US"/>
        </a:p>
      </dgm:t>
    </dgm:pt>
    <dgm:pt modelId="{A3A388E8-432B-4F08-A855-D2F0F1CF3930}" type="sibTrans" cxnId="{C5E44B42-408D-42F2-8A70-45F0D73AB183}">
      <dgm:prSet/>
      <dgm:spPr/>
      <dgm:t>
        <a:bodyPr/>
        <a:lstStyle/>
        <a:p>
          <a:endParaRPr lang="en-US"/>
        </a:p>
      </dgm:t>
    </dgm:pt>
    <dgm:pt modelId="{B516825F-C1AE-4CB4-B480-D0CDCCB1A498}">
      <dgm:prSet/>
      <dgm:spPr/>
      <dgm:t>
        <a:bodyPr/>
        <a:lstStyle/>
        <a:p>
          <a:r>
            <a:rPr lang="en-US" dirty="0"/>
            <a:t>2</a:t>
          </a:r>
        </a:p>
      </dgm:t>
    </dgm:pt>
    <dgm:pt modelId="{49CC7324-F652-4478-8254-3F1D0AFE941F}" type="parTrans" cxnId="{AC67FD94-8B97-4580-A8E2-66910F88D520}">
      <dgm:prSet/>
      <dgm:spPr/>
      <dgm:t>
        <a:bodyPr/>
        <a:lstStyle/>
        <a:p>
          <a:endParaRPr lang="en-US"/>
        </a:p>
      </dgm:t>
    </dgm:pt>
    <dgm:pt modelId="{FBDC379E-D0AE-4144-8D89-04ADDBCA5F88}" type="sibTrans" cxnId="{AC67FD94-8B97-4580-A8E2-66910F88D520}">
      <dgm:prSet/>
      <dgm:spPr/>
      <dgm:t>
        <a:bodyPr/>
        <a:lstStyle/>
        <a:p>
          <a:endParaRPr lang="en-US"/>
        </a:p>
      </dgm:t>
    </dgm:pt>
    <dgm:pt modelId="{5350A1E2-30F9-4439-B2EE-F634C46AFE30}">
      <dgm:prSet/>
      <dgm:spPr/>
      <dgm:t>
        <a:bodyPr/>
        <a:lstStyle/>
        <a:p>
          <a:r>
            <a:rPr lang="en-US"/>
            <a:t>Look at Ballad Health’s policy on discrimination</a:t>
          </a:r>
        </a:p>
      </dgm:t>
    </dgm:pt>
    <dgm:pt modelId="{EA059330-FDF2-4748-8FFC-29E0124193F3}" type="parTrans" cxnId="{E2F0A5A3-F625-44A3-A0A8-35EBE39AFCCC}">
      <dgm:prSet/>
      <dgm:spPr/>
      <dgm:t>
        <a:bodyPr/>
        <a:lstStyle/>
        <a:p>
          <a:endParaRPr lang="en-US"/>
        </a:p>
      </dgm:t>
    </dgm:pt>
    <dgm:pt modelId="{39467F7A-AB39-4609-BC25-5876FC92EEC4}" type="sibTrans" cxnId="{E2F0A5A3-F625-44A3-A0A8-35EBE39AFCCC}">
      <dgm:prSet/>
      <dgm:spPr/>
      <dgm:t>
        <a:bodyPr/>
        <a:lstStyle/>
        <a:p>
          <a:endParaRPr lang="en-US"/>
        </a:p>
      </dgm:t>
    </dgm:pt>
    <dgm:pt modelId="{522AA208-9721-436B-998C-FA5A40FC4A24}">
      <dgm:prSet/>
      <dgm:spPr/>
      <dgm:t>
        <a:bodyPr/>
        <a:lstStyle/>
        <a:p>
          <a:r>
            <a:rPr lang="en-US" dirty="0"/>
            <a:t>3</a:t>
          </a:r>
        </a:p>
      </dgm:t>
    </dgm:pt>
    <dgm:pt modelId="{A26707EA-BCFF-48A0-A3D6-5E756DA61366}" type="parTrans" cxnId="{5DEFC81E-1E2B-4FFC-AE47-6ABF7A001B99}">
      <dgm:prSet/>
      <dgm:spPr/>
      <dgm:t>
        <a:bodyPr/>
        <a:lstStyle/>
        <a:p>
          <a:endParaRPr lang="en-US"/>
        </a:p>
      </dgm:t>
    </dgm:pt>
    <dgm:pt modelId="{B9A2D2EF-115E-40A3-9F65-52DE6B1EC0C1}" type="sibTrans" cxnId="{5DEFC81E-1E2B-4FFC-AE47-6ABF7A001B99}">
      <dgm:prSet/>
      <dgm:spPr/>
      <dgm:t>
        <a:bodyPr/>
        <a:lstStyle/>
        <a:p>
          <a:endParaRPr lang="en-US"/>
        </a:p>
      </dgm:t>
    </dgm:pt>
    <dgm:pt modelId="{94A1B8DB-76D6-4E93-B103-55E7A3DF0743}">
      <dgm:prSet/>
      <dgm:spPr/>
      <dgm:t>
        <a:bodyPr/>
        <a:lstStyle/>
        <a:p>
          <a:r>
            <a:rPr lang="en-US"/>
            <a:t>See how Ballad Health compares with the CLAS standards</a:t>
          </a:r>
        </a:p>
      </dgm:t>
    </dgm:pt>
    <dgm:pt modelId="{0A913146-6E32-4404-89EF-E8279BF23403}" type="parTrans" cxnId="{E4F3894B-7C43-4EA7-B9ED-085DE602F2FE}">
      <dgm:prSet/>
      <dgm:spPr/>
      <dgm:t>
        <a:bodyPr/>
        <a:lstStyle/>
        <a:p>
          <a:endParaRPr lang="en-US"/>
        </a:p>
      </dgm:t>
    </dgm:pt>
    <dgm:pt modelId="{C4C396EE-00E4-4A3B-9024-73A12A5A6FA6}" type="sibTrans" cxnId="{E4F3894B-7C43-4EA7-B9ED-085DE602F2FE}">
      <dgm:prSet/>
      <dgm:spPr/>
      <dgm:t>
        <a:bodyPr/>
        <a:lstStyle/>
        <a:p>
          <a:endParaRPr lang="en-US"/>
        </a:p>
      </dgm:t>
    </dgm:pt>
    <dgm:pt modelId="{1CCEED53-F6B0-4CFA-A1B7-1128EDA36A04}" type="pres">
      <dgm:prSet presAssocID="{C7747DA9-1283-49BE-9708-B7338115F9CE}" presName="Name0" presStyleCnt="0">
        <dgm:presLayoutVars>
          <dgm:dir/>
          <dgm:animLvl val="lvl"/>
          <dgm:resizeHandles val="exact"/>
        </dgm:presLayoutVars>
      </dgm:prSet>
      <dgm:spPr/>
    </dgm:pt>
    <dgm:pt modelId="{B1D97B89-CD68-4EC8-A655-29D4E0BF8227}" type="pres">
      <dgm:prSet presAssocID="{6B24CB56-F255-4039-8E4E-B88A246958AA}" presName="linNode" presStyleCnt="0"/>
      <dgm:spPr/>
    </dgm:pt>
    <dgm:pt modelId="{64A953EA-88E0-4AD6-8BB5-E6E394EC4005}" type="pres">
      <dgm:prSet presAssocID="{6B24CB56-F255-4039-8E4E-B88A246958AA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39399AF0-047A-438A-AEFD-541B35F7E9B3}" type="pres">
      <dgm:prSet presAssocID="{6B24CB56-F255-4039-8E4E-B88A246958AA}" presName="descendantText" presStyleLbl="alignNode1" presStyleIdx="0" presStyleCnt="3">
        <dgm:presLayoutVars>
          <dgm:bulletEnabled/>
        </dgm:presLayoutVars>
      </dgm:prSet>
      <dgm:spPr/>
    </dgm:pt>
    <dgm:pt modelId="{C42A5FF8-7FFA-4132-99CE-DCD488EC9550}" type="pres">
      <dgm:prSet presAssocID="{E882E268-53E9-4B60-816E-BB607D8567B9}" presName="sp" presStyleCnt="0"/>
      <dgm:spPr/>
    </dgm:pt>
    <dgm:pt modelId="{EF03D5FA-E18F-48BC-B520-761CEC06E654}" type="pres">
      <dgm:prSet presAssocID="{B516825F-C1AE-4CB4-B480-D0CDCCB1A498}" presName="linNode" presStyleCnt="0"/>
      <dgm:spPr/>
    </dgm:pt>
    <dgm:pt modelId="{31BA2922-B3B1-4A1D-A0B4-B7672704EFD5}" type="pres">
      <dgm:prSet presAssocID="{B516825F-C1AE-4CB4-B480-D0CDCCB1A498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0A02F7F5-1F87-45EC-8CAD-8DF94D53AAE8}" type="pres">
      <dgm:prSet presAssocID="{B516825F-C1AE-4CB4-B480-D0CDCCB1A498}" presName="descendantText" presStyleLbl="alignNode1" presStyleIdx="1" presStyleCnt="3">
        <dgm:presLayoutVars>
          <dgm:bulletEnabled/>
        </dgm:presLayoutVars>
      </dgm:prSet>
      <dgm:spPr/>
    </dgm:pt>
    <dgm:pt modelId="{06740A78-BCDE-4377-B095-02CC52A0848C}" type="pres">
      <dgm:prSet presAssocID="{FBDC379E-D0AE-4144-8D89-04ADDBCA5F88}" presName="sp" presStyleCnt="0"/>
      <dgm:spPr/>
    </dgm:pt>
    <dgm:pt modelId="{8E938199-52AC-4354-BCE9-806226BCCF8A}" type="pres">
      <dgm:prSet presAssocID="{522AA208-9721-436B-998C-FA5A40FC4A24}" presName="linNode" presStyleCnt="0"/>
      <dgm:spPr/>
    </dgm:pt>
    <dgm:pt modelId="{5AAB016F-1F01-4D00-9B65-09D6854011A8}" type="pres">
      <dgm:prSet presAssocID="{522AA208-9721-436B-998C-FA5A40FC4A24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84A386BA-8587-4C37-927B-00DE5C817B85}" type="pres">
      <dgm:prSet presAssocID="{522AA208-9721-436B-998C-FA5A40FC4A24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5DEFC81E-1E2B-4FFC-AE47-6ABF7A001B99}" srcId="{C7747DA9-1283-49BE-9708-B7338115F9CE}" destId="{522AA208-9721-436B-998C-FA5A40FC4A24}" srcOrd="2" destOrd="0" parTransId="{A26707EA-BCFF-48A0-A3D6-5E756DA61366}" sibTransId="{B9A2D2EF-115E-40A3-9F65-52DE6B1EC0C1}"/>
    <dgm:cxn modelId="{70D5502D-A6BB-4DCB-944F-CA638175EC0A}" type="presOf" srcId="{C7747DA9-1283-49BE-9708-B7338115F9CE}" destId="{1CCEED53-F6B0-4CFA-A1B7-1128EDA36A04}" srcOrd="0" destOrd="0" presId="urn:microsoft.com/office/officeart/2016/7/layout/VerticalHollowActionList"/>
    <dgm:cxn modelId="{28995830-912D-41F8-9E2E-E6E375E74E6F}" type="presOf" srcId="{B516825F-C1AE-4CB4-B480-D0CDCCB1A498}" destId="{31BA2922-B3B1-4A1D-A0B4-B7672704EFD5}" srcOrd="0" destOrd="0" presId="urn:microsoft.com/office/officeart/2016/7/layout/VerticalHollowActionList"/>
    <dgm:cxn modelId="{C5E44B42-408D-42F2-8A70-45F0D73AB183}" srcId="{6B24CB56-F255-4039-8E4E-B88A246958AA}" destId="{264FA0D6-D906-443B-9A63-DCBC2F009B71}" srcOrd="0" destOrd="0" parTransId="{D4042486-4F60-4874-8E09-6E1DDE8B7094}" sibTransId="{A3A388E8-432B-4F08-A855-D2F0F1CF3930}"/>
    <dgm:cxn modelId="{E4F3894B-7C43-4EA7-B9ED-085DE602F2FE}" srcId="{522AA208-9721-436B-998C-FA5A40FC4A24}" destId="{94A1B8DB-76D6-4E93-B103-55E7A3DF0743}" srcOrd="0" destOrd="0" parTransId="{0A913146-6E32-4404-89EF-E8279BF23403}" sibTransId="{C4C396EE-00E4-4A3B-9024-73A12A5A6FA6}"/>
    <dgm:cxn modelId="{D6573354-9DC8-4FE6-8779-C2DD3DA82FAF}" type="presOf" srcId="{94A1B8DB-76D6-4E93-B103-55E7A3DF0743}" destId="{84A386BA-8587-4C37-927B-00DE5C817B85}" srcOrd="0" destOrd="0" presId="urn:microsoft.com/office/officeart/2016/7/layout/VerticalHollowActionList"/>
    <dgm:cxn modelId="{77BB6977-AD8B-4EFE-B3B3-ED0DE32B694A}" type="presOf" srcId="{6B24CB56-F255-4039-8E4E-B88A246958AA}" destId="{64A953EA-88E0-4AD6-8BB5-E6E394EC4005}" srcOrd="0" destOrd="0" presId="urn:microsoft.com/office/officeart/2016/7/layout/VerticalHollowActionList"/>
    <dgm:cxn modelId="{B2475B80-68E5-48DE-B470-BF6B03914208}" type="presOf" srcId="{5350A1E2-30F9-4439-B2EE-F634C46AFE30}" destId="{0A02F7F5-1F87-45EC-8CAD-8DF94D53AAE8}" srcOrd="0" destOrd="0" presId="urn:microsoft.com/office/officeart/2016/7/layout/VerticalHollowActionList"/>
    <dgm:cxn modelId="{AC67FD94-8B97-4580-A8E2-66910F88D520}" srcId="{C7747DA9-1283-49BE-9708-B7338115F9CE}" destId="{B516825F-C1AE-4CB4-B480-D0CDCCB1A498}" srcOrd="1" destOrd="0" parTransId="{49CC7324-F652-4478-8254-3F1D0AFE941F}" sibTransId="{FBDC379E-D0AE-4144-8D89-04ADDBCA5F88}"/>
    <dgm:cxn modelId="{697A6895-0208-4560-967F-5590767AD8FF}" type="presOf" srcId="{264FA0D6-D906-443B-9A63-DCBC2F009B71}" destId="{39399AF0-047A-438A-AEFD-541B35F7E9B3}" srcOrd="0" destOrd="0" presId="urn:microsoft.com/office/officeart/2016/7/layout/VerticalHollowActionList"/>
    <dgm:cxn modelId="{E2F0A5A3-F625-44A3-A0A8-35EBE39AFCCC}" srcId="{B516825F-C1AE-4CB4-B480-D0CDCCB1A498}" destId="{5350A1E2-30F9-4439-B2EE-F634C46AFE30}" srcOrd="0" destOrd="0" parTransId="{EA059330-FDF2-4748-8FFC-29E0124193F3}" sibTransId="{39467F7A-AB39-4609-BC25-5876FC92EEC4}"/>
    <dgm:cxn modelId="{37A134C8-39F1-4434-B1E2-C67EE875A5DC}" type="presOf" srcId="{522AA208-9721-436B-998C-FA5A40FC4A24}" destId="{5AAB016F-1F01-4D00-9B65-09D6854011A8}" srcOrd="0" destOrd="0" presId="urn:microsoft.com/office/officeart/2016/7/layout/VerticalHollowActionList"/>
    <dgm:cxn modelId="{A699D3F8-5D50-4C05-919B-ED8DDE10FF1B}" srcId="{C7747DA9-1283-49BE-9708-B7338115F9CE}" destId="{6B24CB56-F255-4039-8E4E-B88A246958AA}" srcOrd="0" destOrd="0" parTransId="{49866E96-4666-4FA6-AB57-E8148CD594F9}" sibTransId="{E882E268-53E9-4B60-816E-BB607D8567B9}"/>
    <dgm:cxn modelId="{4DC0AAF4-6D22-4504-8BB5-36AC2E70FB0D}" type="presParOf" srcId="{1CCEED53-F6B0-4CFA-A1B7-1128EDA36A04}" destId="{B1D97B89-CD68-4EC8-A655-29D4E0BF8227}" srcOrd="0" destOrd="0" presId="urn:microsoft.com/office/officeart/2016/7/layout/VerticalHollowActionList"/>
    <dgm:cxn modelId="{DD085FDD-0B86-4C40-B1C1-0FD7E6C85C5F}" type="presParOf" srcId="{B1D97B89-CD68-4EC8-A655-29D4E0BF8227}" destId="{64A953EA-88E0-4AD6-8BB5-E6E394EC4005}" srcOrd="0" destOrd="0" presId="urn:microsoft.com/office/officeart/2016/7/layout/VerticalHollowActionList"/>
    <dgm:cxn modelId="{CBADD185-50CC-4B95-893B-11B40876B31D}" type="presParOf" srcId="{B1D97B89-CD68-4EC8-A655-29D4E0BF8227}" destId="{39399AF0-047A-438A-AEFD-541B35F7E9B3}" srcOrd="1" destOrd="0" presId="urn:microsoft.com/office/officeart/2016/7/layout/VerticalHollowActionList"/>
    <dgm:cxn modelId="{2CF34DCB-7AF9-4F6F-9BD3-DAC5D0EE2093}" type="presParOf" srcId="{1CCEED53-F6B0-4CFA-A1B7-1128EDA36A04}" destId="{C42A5FF8-7FFA-4132-99CE-DCD488EC9550}" srcOrd="1" destOrd="0" presId="urn:microsoft.com/office/officeart/2016/7/layout/VerticalHollowActionList"/>
    <dgm:cxn modelId="{218D33B4-F3DB-4B01-8F2A-D529B9050EDF}" type="presParOf" srcId="{1CCEED53-F6B0-4CFA-A1B7-1128EDA36A04}" destId="{EF03D5FA-E18F-48BC-B520-761CEC06E654}" srcOrd="2" destOrd="0" presId="urn:microsoft.com/office/officeart/2016/7/layout/VerticalHollowActionList"/>
    <dgm:cxn modelId="{899DE04C-27D9-4155-9F18-934B74355A6B}" type="presParOf" srcId="{EF03D5FA-E18F-48BC-B520-761CEC06E654}" destId="{31BA2922-B3B1-4A1D-A0B4-B7672704EFD5}" srcOrd="0" destOrd="0" presId="urn:microsoft.com/office/officeart/2016/7/layout/VerticalHollowActionList"/>
    <dgm:cxn modelId="{617ACCD9-E96E-4A21-BAFE-E3808B8672F3}" type="presParOf" srcId="{EF03D5FA-E18F-48BC-B520-761CEC06E654}" destId="{0A02F7F5-1F87-45EC-8CAD-8DF94D53AAE8}" srcOrd="1" destOrd="0" presId="urn:microsoft.com/office/officeart/2016/7/layout/VerticalHollowActionList"/>
    <dgm:cxn modelId="{3646110D-8D84-4ABD-9434-1109AA621B90}" type="presParOf" srcId="{1CCEED53-F6B0-4CFA-A1B7-1128EDA36A04}" destId="{06740A78-BCDE-4377-B095-02CC52A0848C}" srcOrd="3" destOrd="0" presId="urn:microsoft.com/office/officeart/2016/7/layout/VerticalHollowActionList"/>
    <dgm:cxn modelId="{220F2D37-9D0F-4ABF-9BC4-8E4E9346D56D}" type="presParOf" srcId="{1CCEED53-F6B0-4CFA-A1B7-1128EDA36A04}" destId="{8E938199-52AC-4354-BCE9-806226BCCF8A}" srcOrd="4" destOrd="0" presId="urn:microsoft.com/office/officeart/2016/7/layout/VerticalHollowActionList"/>
    <dgm:cxn modelId="{FFE06123-53E5-4AA6-B0F8-0A2AD68EDAEF}" type="presParOf" srcId="{8E938199-52AC-4354-BCE9-806226BCCF8A}" destId="{5AAB016F-1F01-4D00-9B65-09D6854011A8}" srcOrd="0" destOrd="0" presId="urn:microsoft.com/office/officeart/2016/7/layout/VerticalHollowActionList"/>
    <dgm:cxn modelId="{80441F52-50C9-46C4-BF51-129FF1594ED3}" type="presParOf" srcId="{8E938199-52AC-4354-BCE9-806226BCCF8A}" destId="{84A386BA-8587-4C37-927B-00DE5C817B85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D582DB-31D6-4D2A-8E60-9BDACE1104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E3001B2-886B-4558-AEF6-793C71128EA1}">
      <dgm:prSet/>
      <dgm:spPr/>
      <dgm:t>
        <a:bodyPr/>
        <a:lstStyle/>
        <a:p>
          <a:r>
            <a:rPr lang="en-US"/>
            <a:t>Ballad Health as an organization states it will not discriminate based on age, race, religion, language, etc. </a:t>
          </a:r>
        </a:p>
      </dgm:t>
    </dgm:pt>
    <dgm:pt modelId="{F336D609-D5A6-459F-A2A2-22F72413DA4D}" type="parTrans" cxnId="{F71C3ECB-1385-4CC6-AA42-093B3EBABA54}">
      <dgm:prSet/>
      <dgm:spPr/>
      <dgm:t>
        <a:bodyPr/>
        <a:lstStyle/>
        <a:p>
          <a:endParaRPr lang="en-US"/>
        </a:p>
      </dgm:t>
    </dgm:pt>
    <dgm:pt modelId="{6875D3D7-C5B6-4228-AFD3-FFA4BEEA8492}" type="sibTrans" cxnId="{F71C3ECB-1385-4CC6-AA42-093B3EBABA54}">
      <dgm:prSet/>
      <dgm:spPr/>
      <dgm:t>
        <a:bodyPr/>
        <a:lstStyle/>
        <a:p>
          <a:endParaRPr lang="en-US"/>
        </a:p>
      </dgm:t>
    </dgm:pt>
    <dgm:pt modelId="{D941763C-979E-4F61-BB09-DCFA4238C1D5}">
      <dgm:prSet/>
      <dgm:spPr/>
      <dgm:t>
        <a:bodyPr/>
        <a:lstStyle/>
        <a:p>
          <a:r>
            <a:rPr lang="en-US"/>
            <a:t>Ballad Health will not discriminate against people with disabilities</a:t>
          </a:r>
        </a:p>
      </dgm:t>
    </dgm:pt>
    <dgm:pt modelId="{C85E5BB6-F502-4EE0-ACAD-73BABC6F65F8}" type="parTrans" cxnId="{0FE72934-4CE0-42E3-B931-35AA2302568A}">
      <dgm:prSet/>
      <dgm:spPr/>
      <dgm:t>
        <a:bodyPr/>
        <a:lstStyle/>
        <a:p>
          <a:endParaRPr lang="en-US"/>
        </a:p>
      </dgm:t>
    </dgm:pt>
    <dgm:pt modelId="{32EA4041-373C-4361-AE7C-CD7C1C758A37}" type="sibTrans" cxnId="{0FE72934-4CE0-42E3-B931-35AA2302568A}">
      <dgm:prSet/>
      <dgm:spPr/>
      <dgm:t>
        <a:bodyPr/>
        <a:lstStyle/>
        <a:p>
          <a:endParaRPr lang="en-US"/>
        </a:p>
      </dgm:t>
    </dgm:pt>
    <dgm:pt modelId="{12B365C7-F931-4AF4-9C1B-51B3FB660150}" type="pres">
      <dgm:prSet presAssocID="{44D582DB-31D6-4D2A-8E60-9BDACE1104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5CF54DD-9353-4E52-A185-281BB20349F5}" type="pres">
      <dgm:prSet presAssocID="{3E3001B2-886B-4558-AEF6-793C71128EA1}" presName="hierRoot1" presStyleCnt="0"/>
      <dgm:spPr/>
    </dgm:pt>
    <dgm:pt modelId="{2A06AE7D-0AA6-47BD-B732-6ABF6A92D48C}" type="pres">
      <dgm:prSet presAssocID="{3E3001B2-886B-4558-AEF6-793C71128EA1}" presName="composite" presStyleCnt="0"/>
      <dgm:spPr/>
    </dgm:pt>
    <dgm:pt modelId="{DCC1C762-49D3-477E-8D43-E07E499A48F7}" type="pres">
      <dgm:prSet presAssocID="{3E3001B2-886B-4558-AEF6-793C71128EA1}" presName="background" presStyleLbl="node0" presStyleIdx="0" presStyleCnt="2"/>
      <dgm:spPr/>
    </dgm:pt>
    <dgm:pt modelId="{B07E4E8E-BDE8-4DBC-80A7-351214D5B1D2}" type="pres">
      <dgm:prSet presAssocID="{3E3001B2-886B-4558-AEF6-793C71128EA1}" presName="text" presStyleLbl="fgAcc0" presStyleIdx="0" presStyleCnt="2">
        <dgm:presLayoutVars>
          <dgm:chPref val="3"/>
        </dgm:presLayoutVars>
      </dgm:prSet>
      <dgm:spPr/>
    </dgm:pt>
    <dgm:pt modelId="{2CC1FDE4-08D6-44CC-9822-B142004827BA}" type="pres">
      <dgm:prSet presAssocID="{3E3001B2-886B-4558-AEF6-793C71128EA1}" presName="hierChild2" presStyleCnt="0"/>
      <dgm:spPr/>
    </dgm:pt>
    <dgm:pt modelId="{F2C20B23-2874-4247-B327-890467B67FC8}" type="pres">
      <dgm:prSet presAssocID="{D941763C-979E-4F61-BB09-DCFA4238C1D5}" presName="hierRoot1" presStyleCnt="0"/>
      <dgm:spPr/>
    </dgm:pt>
    <dgm:pt modelId="{5C59CA83-395D-4A47-908F-A85866A6FEDA}" type="pres">
      <dgm:prSet presAssocID="{D941763C-979E-4F61-BB09-DCFA4238C1D5}" presName="composite" presStyleCnt="0"/>
      <dgm:spPr/>
    </dgm:pt>
    <dgm:pt modelId="{D0A40C91-06FB-4F38-B608-417AC5DE4666}" type="pres">
      <dgm:prSet presAssocID="{D941763C-979E-4F61-BB09-DCFA4238C1D5}" presName="background" presStyleLbl="node0" presStyleIdx="1" presStyleCnt="2"/>
      <dgm:spPr/>
    </dgm:pt>
    <dgm:pt modelId="{D6007A06-774E-4C49-B48B-E24555D795D3}" type="pres">
      <dgm:prSet presAssocID="{D941763C-979E-4F61-BB09-DCFA4238C1D5}" presName="text" presStyleLbl="fgAcc0" presStyleIdx="1" presStyleCnt="2">
        <dgm:presLayoutVars>
          <dgm:chPref val="3"/>
        </dgm:presLayoutVars>
      </dgm:prSet>
      <dgm:spPr/>
    </dgm:pt>
    <dgm:pt modelId="{501A71C1-38BC-4D88-B87E-465094685F88}" type="pres">
      <dgm:prSet presAssocID="{D941763C-979E-4F61-BB09-DCFA4238C1D5}" presName="hierChild2" presStyleCnt="0"/>
      <dgm:spPr/>
    </dgm:pt>
  </dgm:ptLst>
  <dgm:cxnLst>
    <dgm:cxn modelId="{0FE72934-4CE0-42E3-B931-35AA2302568A}" srcId="{44D582DB-31D6-4D2A-8E60-9BDACE1104FF}" destId="{D941763C-979E-4F61-BB09-DCFA4238C1D5}" srcOrd="1" destOrd="0" parTransId="{C85E5BB6-F502-4EE0-ACAD-73BABC6F65F8}" sibTransId="{32EA4041-373C-4361-AE7C-CD7C1C758A37}"/>
    <dgm:cxn modelId="{C69CF242-B230-4937-98BF-3872B5D2660A}" type="presOf" srcId="{44D582DB-31D6-4D2A-8E60-9BDACE1104FF}" destId="{12B365C7-F931-4AF4-9C1B-51B3FB660150}" srcOrd="0" destOrd="0" presId="urn:microsoft.com/office/officeart/2005/8/layout/hierarchy1"/>
    <dgm:cxn modelId="{F71C3ECB-1385-4CC6-AA42-093B3EBABA54}" srcId="{44D582DB-31D6-4D2A-8E60-9BDACE1104FF}" destId="{3E3001B2-886B-4558-AEF6-793C71128EA1}" srcOrd="0" destOrd="0" parTransId="{F336D609-D5A6-459F-A2A2-22F72413DA4D}" sibTransId="{6875D3D7-C5B6-4228-AFD3-FFA4BEEA8492}"/>
    <dgm:cxn modelId="{A559CBDE-E57E-483C-8347-BE163201D912}" type="presOf" srcId="{D941763C-979E-4F61-BB09-DCFA4238C1D5}" destId="{D6007A06-774E-4C49-B48B-E24555D795D3}" srcOrd="0" destOrd="0" presId="urn:microsoft.com/office/officeart/2005/8/layout/hierarchy1"/>
    <dgm:cxn modelId="{CE186DE2-3A73-4C4E-954C-20F7306CEBCB}" type="presOf" srcId="{3E3001B2-886B-4558-AEF6-793C71128EA1}" destId="{B07E4E8E-BDE8-4DBC-80A7-351214D5B1D2}" srcOrd="0" destOrd="0" presId="urn:microsoft.com/office/officeart/2005/8/layout/hierarchy1"/>
    <dgm:cxn modelId="{2A95471D-4720-49EE-977D-0D34FAC3F051}" type="presParOf" srcId="{12B365C7-F931-4AF4-9C1B-51B3FB660150}" destId="{65CF54DD-9353-4E52-A185-281BB20349F5}" srcOrd="0" destOrd="0" presId="urn:microsoft.com/office/officeart/2005/8/layout/hierarchy1"/>
    <dgm:cxn modelId="{EEB2262B-65CB-466B-9DD9-5357A7E26BC9}" type="presParOf" srcId="{65CF54DD-9353-4E52-A185-281BB20349F5}" destId="{2A06AE7D-0AA6-47BD-B732-6ABF6A92D48C}" srcOrd="0" destOrd="0" presId="urn:microsoft.com/office/officeart/2005/8/layout/hierarchy1"/>
    <dgm:cxn modelId="{B4BE763A-6B2D-4E3F-83C0-F3DD573F4EC2}" type="presParOf" srcId="{2A06AE7D-0AA6-47BD-B732-6ABF6A92D48C}" destId="{DCC1C762-49D3-477E-8D43-E07E499A48F7}" srcOrd="0" destOrd="0" presId="urn:microsoft.com/office/officeart/2005/8/layout/hierarchy1"/>
    <dgm:cxn modelId="{3E59BD9C-B0E9-4B91-B788-3BEFAFA3872B}" type="presParOf" srcId="{2A06AE7D-0AA6-47BD-B732-6ABF6A92D48C}" destId="{B07E4E8E-BDE8-4DBC-80A7-351214D5B1D2}" srcOrd="1" destOrd="0" presId="urn:microsoft.com/office/officeart/2005/8/layout/hierarchy1"/>
    <dgm:cxn modelId="{BB10C199-10D7-4987-B6AC-4E937129C1E0}" type="presParOf" srcId="{65CF54DD-9353-4E52-A185-281BB20349F5}" destId="{2CC1FDE4-08D6-44CC-9822-B142004827BA}" srcOrd="1" destOrd="0" presId="urn:microsoft.com/office/officeart/2005/8/layout/hierarchy1"/>
    <dgm:cxn modelId="{15DF6508-8F36-40E5-B395-B6F9E9BD553C}" type="presParOf" srcId="{12B365C7-F931-4AF4-9C1B-51B3FB660150}" destId="{F2C20B23-2874-4247-B327-890467B67FC8}" srcOrd="1" destOrd="0" presId="urn:microsoft.com/office/officeart/2005/8/layout/hierarchy1"/>
    <dgm:cxn modelId="{81EF0D83-5839-42DF-9C52-0E0D9542FFCC}" type="presParOf" srcId="{F2C20B23-2874-4247-B327-890467B67FC8}" destId="{5C59CA83-395D-4A47-908F-A85866A6FEDA}" srcOrd="0" destOrd="0" presId="urn:microsoft.com/office/officeart/2005/8/layout/hierarchy1"/>
    <dgm:cxn modelId="{C242F34A-9188-4F4E-AB4A-1124CD3F8007}" type="presParOf" srcId="{5C59CA83-395D-4A47-908F-A85866A6FEDA}" destId="{D0A40C91-06FB-4F38-B608-417AC5DE4666}" srcOrd="0" destOrd="0" presId="urn:microsoft.com/office/officeart/2005/8/layout/hierarchy1"/>
    <dgm:cxn modelId="{0E026513-57C9-426B-812A-0F83BA4C402E}" type="presParOf" srcId="{5C59CA83-395D-4A47-908F-A85866A6FEDA}" destId="{D6007A06-774E-4C49-B48B-E24555D795D3}" srcOrd="1" destOrd="0" presId="urn:microsoft.com/office/officeart/2005/8/layout/hierarchy1"/>
    <dgm:cxn modelId="{0EC103EB-331C-4ACB-93E2-409B6E84322E}" type="presParOf" srcId="{F2C20B23-2874-4247-B327-890467B67FC8}" destId="{501A71C1-38BC-4D88-B87E-465094685F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99AF0-047A-438A-AEFD-541B35F7E9B3}">
      <dsp:nvSpPr>
        <dsp:cNvPr id="0" name=""/>
        <dsp:cNvSpPr/>
      </dsp:nvSpPr>
      <dsp:spPr>
        <a:xfrm>
          <a:off x="1278255" y="1639"/>
          <a:ext cx="5113020" cy="16805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7" tIns="426867" rIns="99207" bIns="426867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Look at CLAS Standard #1</a:t>
          </a:r>
        </a:p>
      </dsp:txBody>
      <dsp:txXfrm>
        <a:off x="1278255" y="1639"/>
        <a:ext cx="5113020" cy="1680579"/>
      </dsp:txXfrm>
    </dsp:sp>
    <dsp:sp modelId="{64A953EA-88E0-4AD6-8BB5-E6E394EC4005}">
      <dsp:nvSpPr>
        <dsp:cNvPr id="0" name=""/>
        <dsp:cNvSpPr/>
      </dsp:nvSpPr>
      <dsp:spPr>
        <a:xfrm>
          <a:off x="0" y="1639"/>
          <a:ext cx="1278255" cy="16805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" tIns="166004" rIns="67641" bIns="16600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</a:t>
          </a:r>
        </a:p>
      </dsp:txBody>
      <dsp:txXfrm>
        <a:off x="0" y="1639"/>
        <a:ext cx="1278255" cy="1680579"/>
      </dsp:txXfrm>
    </dsp:sp>
    <dsp:sp modelId="{0A02F7F5-1F87-45EC-8CAD-8DF94D53AAE8}">
      <dsp:nvSpPr>
        <dsp:cNvPr id="0" name=""/>
        <dsp:cNvSpPr/>
      </dsp:nvSpPr>
      <dsp:spPr>
        <a:xfrm>
          <a:off x="1278255" y="1783053"/>
          <a:ext cx="5113020" cy="1680579"/>
        </a:xfrm>
        <a:prstGeom prst="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accent2">
              <a:hueOff val="-9882860"/>
              <a:satOff val="45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7" tIns="426867" rIns="99207" bIns="426867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Look at Ballad Health’s policy on discrimination</a:t>
          </a:r>
        </a:p>
      </dsp:txBody>
      <dsp:txXfrm>
        <a:off x="1278255" y="1783053"/>
        <a:ext cx="5113020" cy="1680579"/>
      </dsp:txXfrm>
    </dsp:sp>
    <dsp:sp modelId="{31BA2922-B3B1-4A1D-A0B4-B7672704EFD5}">
      <dsp:nvSpPr>
        <dsp:cNvPr id="0" name=""/>
        <dsp:cNvSpPr/>
      </dsp:nvSpPr>
      <dsp:spPr>
        <a:xfrm>
          <a:off x="0" y="1783053"/>
          <a:ext cx="1278255" cy="16805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9882860"/>
              <a:satOff val="45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" tIns="166004" rIns="67641" bIns="16600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</a:t>
          </a:r>
        </a:p>
      </dsp:txBody>
      <dsp:txXfrm>
        <a:off x="0" y="1783053"/>
        <a:ext cx="1278255" cy="1680579"/>
      </dsp:txXfrm>
    </dsp:sp>
    <dsp:sp modelId="{84A386BA-8587-4C37-927B-00DE5C817B85}">
      <dsp:nvSpPr>
        <dsp:cNvPr id="0" name=""/>
        <dsp:cNvSpPr/>
      </dsp:nvSpPr>
      <dsp:spPr>
        <a:xfrm>
          <a:off x="1278255" y="3564467"/>
          <a:ext cx="5113020" cy="1680579"/>
        </a:xfrm>
        <a:prstGeom prst="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07" tIns="426867" rIns="99207" bIns="426867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See how Ballad Health compares with the CLAS standards</a:t>
          </a:r>
        </a:p>
      </dsp:txBody>
      <dsp:txXfrm>
        <a:off x="1278255" y="3564467"/>
        <a:ext cx="5113020" cy="1680579"/>
      </dsp:txXfrm>
    </dsp:sp>
    <dsp:sp modelId="{5AAB016F-1F01-4D00-9B65-09D6854011A8}">
      <dsp:nvSpPr>
        <dsp:cNvPr id="0" name=""/>
        <dsp:cNvSpPr/>
      </dsp:nvSpPr>
      <dsp:spPr>
        <a:xfrm>
          <a:off x="0" y="3564467"/>
          <a:ext cx="1278255" cy="16805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1" tIns="166004" rIns="67641" bIns="16600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</a:t>
          </a:r>
        </a:p>
      </dsp:txBody>
      <dsp:txXfrm>
        <a:off x="0" y="3564467"/>
        <a:ext cx="1278255" cy="1680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1C762-49D3-477E-8D43-E07E499A48F7}">
      <dsp:nvSpPr>
        <dsp:cNvPr id="0" name=""/>
        <dsp:cNvSpPr/>
      </dsp:nvSpPr>
      <dsp:spPr>
        <a:xfrm>
          <a:off x="741" y="942413"/>
          <a:ext cx="2601982" cy="1652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E4E8E-BDE8-4DBC-80A7-351214D5B1D2}">
      <dsp:nvSpPr>
        <dsp:cNvPr id="0" name=""/>
        <dsp:cNvSpPr/>
      </dsp:nvSpPr>
      <dsp:spPr>
        <a:xfrm>
          <a:off x="289850" y="1217067"/>
          <a:ext cx="2601982" cy="1652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Ballad Health as an organization states it will not discriminate based on age, race, religion, language, etc. </a:t>
          </a:r>
        </a:p>
      </dsp:txBody>
      <dsp:txXfrm>
        <a:off x="338243" y="1265460"/>
        <a:ext cx="2505196" cy="1555473"/>
      </dsp:txXfrm>
    </dsp:sp>
    <dsp:sp modelId="{D0A40C91-06FB-4F38-B608-417AC5DE4666}">
      <dsp:nvSpPr>
        <dsp:cNvPr id="0" name=""/>
        <dsp:cNvSpPr/>
      </dsp:nvSpPr>
      <dsp:spPr>
        <a:xfrm>
          <a:off x="3180942" y="942413"/>
          <a:ext cx="2601982" cy="16522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07A06-774E-4C49-B48B-E24555D795D3}">
      <dsp:nvSpPr>
        <dsp:cNvPr id="0" name=""/>
        <dsp:cNvSpPr/>
      </dsp:nvSpPr>
      <dsp:spPr>
        <a:xfrm>
          <a:off x="3470051" y="1217067"/>
          <a:ext cx="2601982" cy="1652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Ballad Health will not discriminate against people with disabilities</a:t>
          </a:r>
        </a:p>
      </dsp:txBody>
      <dsp:txXfrm>
        <a:off x="3518444" y="1265460"/>
        <a:ext cx="2505196" cy="1555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D676F-4DB5-46B8-8F00-05DB67D5471C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FD5B-C328-43D8-A4C7-929BECA31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BE5AB-3192-4552-A220-BA06EA9D867F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0E63-0F6A-47B0-8BD1-6E95B004C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Graphic 33" descr="Tag=AccentColor&#10;Flavor=Light&#10;Target=Fill">
            <a:extLst>
              <a:ext uri="{FF2B5EF4-FFF2-40B4-BE49-F238E27FC236}">
                <a16:creationId xmlns:a16="http://schemas.microsoft.com/office/drawing/2014/main" id="{43D10C21-1E65-97CE-3455-50DC070A7129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6D97FA1-D9A2-7D2B-2BB4-9A98A878CB56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4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1831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614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6495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9873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3085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50426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37698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9615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75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2079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916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5496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8033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A16A4B-D2A1-5D13-20E9-A9862EA0FB63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7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EA4AD563-761E-028D-2502-75587095CDC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2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00991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3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1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2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Presentation Title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0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8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8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2.xml"/><Relationship Id="rId11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microsoft.com/office/2007/relationships/diagramDrawing" Target="../diagrams/drawing2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balladhealth.org/notice-non-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balladhealth.org/patients-visitors/communication-" TargetMode="External"/><Relationship Id="rId5" Type="http://schemas.openxmlformats.org/officeDocument/2006/relationships/hyperlink" Target="https://www.balladhealth.org/resources/spiritual-health-" TargetMode="Externa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22D1B95-2B54-43E9-85D9-B489F6C5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41851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7D0F3F6D-A49D-4406-8D61-1C4F8D792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55612" y="4241801"/>
            <a:ext cx="11277600" cy="233716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953A318-DA8D-4405-9536-D889E45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1B3DD-35BD-42F7-9AD7-7F3402B26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143000"/>
            <a:ext cx="8825658" cy="3389217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Culturally and Linguistically Appropriate Services (CLAS)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A2D86-784C-417D-9AD4-AF18311FB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5240851"/>
            <a:ext cx="8825658" cy="82893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Emily Laughlin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8E722-9EA6-ED1B-0B74-8375B5091E4C}"/>
              </a:ext>
            </a:extLst>
          </p:cNvPr>
          <p:cNvSpPr txBox="1"/>
          <p:nvPr/>
        </p:nvSpPr>
        <p:spPr>
          <a:xfrm>
            <a:off x="10508829" y="419725"/>
            <a:ext cx="47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605151-B9D3-3873-A5E8-7D981343A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577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2"/>
    </mc:Choice>
    <mc:Fallback>
      <p:transition spd="slow" advTm="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EBEBEB"/>
                </a:solidFill>
              </a:rPr>
              <a:t>Objectives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1C7AE-F4D2-80E8-1DFF-3540E49D0422}"/>
              </a:ext>
            </a:extLst>
          </p:cNvPr>
          <p:cNvSpPr txBox="1"/>
          <p:nvPr/>
        </p:nvSpPr>
        <p:spPr>
          <a:xfrm>
            <a:off x="10538085" y="329184"/>
            <a:ext cx="46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76" name="Content Placeholder 4">
            <a:extLst>
              <a:ext uri="{FF2B5EF4-FFF2-40B4-BE49-F238E27FC236}">
                <a16:creationId xmlns:a16="http://schemas.microsoft.com/office/drawing/2014/main" id="{7693D089-D3B7-C025-C42E-6DB23E55A9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881157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A7831E2-56CA-2A3E-5547-749ED70B2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537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22"/>
    </mc:Choice>
    <mc:Fallback>
      <p:transition spd="slow" advTm="1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4A1D1-DD07-4DD2-A527-4B1F52D6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55482"/>
            <a:ext cx="8761413" cy="898674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CLAS Standard #1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C8496-0D63-4559-BFA5-683F5780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8896-AA49-4FBF-8BB1-9480E622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079173"/>
            <a:ext cx="8182191" cy="3730689"/>
          </a:xfrm>
        </p:spPr>
        <p:txBody>
          <a:bodyPr anchor="ctr">
            <a:norm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  <a:p>
            <a:pPr lvl="0"/>
            <a:r>
              <a:rPr lang="en-US">
                <a:solidFill>
                  <a:schemeClr val="tx1"/>
                </a:solidFill>
              </a:rPr>
              <a:t>Provide effective, equitable, understandable, and respectful quality care and services that are responsive to diverse cultural health beliefs and practices, preferred languages, health literacy, and other communication needs</a:t>
            </a:r>
          </a:p>
          <a:p>
            <a:pPr lvl="0"/>
            <a:endParaRPr lang="en-US">
              <a:solidFill>
                <a:schemeClr val="tx1"/>
              </a:solidFill>
            </a:endParaRPr>
          </a:p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8F07A07-811B-A23C-8706-F91C19606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284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61"/>
    </mc:Choice>
    <mc:Fallback>
      <p:transition spd="slow" advTm="2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Ballad Health’s Non-Discrimination Claus</a:t>
            </a:r>
          </a:p>
        </p:txBody>
      </p:sp>
      <p:pic>
        <p:nvPicPr>
          <p:cNvPr id="11" name="Content Placeholder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D053DE95-2AB9-4813-E2FE-D45E53F42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r="1" b="12334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3822-3DBB-41A6-8C93-47E05C8A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2C18C1E5-FB55-42F5-BD6D-9CC153FCDBE6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4" name="Text Placeholder 2">
            <a:extLst>
              <a:ext uri="{FF2B5EF4-FFF2-40B4-BE49-F238E27FC236}">
                <a16:creationId xmlns:a16="http://schemas.microsoft.com/office/drawing/2014/main" id="{AE6D07CB-EB12-B516-ACBC-C0C6FC907A78}"/>
              </a:ext>
            </a:extLst>
          </p:cNvPr>
          <p:cNvGraphicFramePr/>
          <p:nvPr/>
        </p:nvGraphicFramePr>
        <p:xfrm>
          <a:off x="639098" y="2418735"/>
          <a:ext cx="6072776" cy="381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25794AC-7A64-2CAC-38D7-E5067510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648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5244"/>
    </mc:Choice>
    <mc:Fallback>
      <p:transition spd="slow" advTm="5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693011"/>
            <a:ext cx="2942210" cy="1020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Language and Interpreter Services</a:t>
            </a:r>
          </a:p>
        </p:txBody>
      </p:sp>
      <p:pic>
        <p:nvPicPr>
          <p:cNvPr id="10" name="Graphic 9" descr="People using sign language">
            <a:extLst>
              <a:ext uri="{FF2B5EF4-FFF2-40B4-BE49-F238E27FC236}">
                <a16:creationId xmlns:a16="http://schemas.microsoft.com/office/drawing/2014/main" id="{FF28ABE3-ACBA-8BC0-D037-EC2518ED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745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5D4CF-5BB9-B237-F6E7-E1856C53C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638" y="1973874"/>
            <a:ext cx="3235878" cy="4295050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Ballad Health offers other services such as:</a:t>
            </a:r>
          </a:p>
          <a:p>
            <a:pPr marL="6858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Remote video interpreters (VRI)</a:t>
            </a:r>
          </a:p>
          <a:p>
            <a:pPr marL="6858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 On-site interpreters in Spanish and sign language</a:t>
            </a:r>
          </a:p>
          <a:p>
            <a:pPr marL="6858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Over-the-phone translators in 200+ languages</a:t>
            </a:r>
          </a:p>
          <a:p>
            <a:pPr marL="6858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Written translations in Spanish</a:t>
            </a:r>
          </a:p>
          <a:p>
            <a:pPr marL="685800"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</a:rPr>
              <a:t>Auxiliary aids such as:</a:t>
            </a:r>
          </a:p>
          <a:p>
            <a:pPr marL="1085850"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Phone amplifiers</a:t>
            </a:r>
          </a:p>
          <a:p>
            <a:pPr marL="1085850"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Video phones</a:t>
            </a:r>
          </a:p>
          <a:p>
            <a:pPr marL="1085850"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Illuminated magnifiers</a:t>
            </a:r>
          </a:p>
          <a:p>
            <a:pPr marL="1085850"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Oral readers</a:t>
            </a:r>
          </a:p>
          <a:p>
            <a:pPr marL="1085850" lvl="2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Closed captioning</a:t>
            </a:r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3822-3DBB-41A6-8C93-47E05C8A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7BEF03E-2F6D-64D5-4997-D1CAA990F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946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3543"/>
    </mc:Choice>
    <mc:Fallback>
      <p:transition spd="slow" advTm="10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7EDBB77-0E30-4710-8BE3-5ED4FE4F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Religious Services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71E223-3317-47A3-95A7-B463EBD3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2C18C1E5-FB55-42F5-BD6D-9CC153FCDBE6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B43DF-7B9D-3496-7AFC-7C13D6086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5211979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Ballad Health offers 24/7 chaplain services</a:t>
            </a:r>
          </a:p>
          <a:p>
            <a:r>
              <a:rPr lang="en-US"/>
              <a:t>They also have representatives for most major world religions</a:t>
            </a:r>
          </a:p>
          <a:p>
            <a:endParaRPr lang="en-US" dirty="0"/>
          </a:p>
        </p:txBody>
      </p:sp>
      <p:pic>
        <p:nvPicPr>
          <p:cNvPr id="22" name="Content Placeholder 21" descr="Adult man praying">
            <a:extLst>
              <a:ext uri="{FF2B5EF4-FFF2-40B4-BE49-F238E27FC236}">
                <a16:creationId xmlns:a16="http://schemas.microsoft.com/office/drawing/2014/main" id="{6EF6443F-C360-7A5D-55EC-90E25B708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rcRect r="5444" b="4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27BF0F2-AF20-9EB4-843B-1617F2F62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807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98"/>
    </mc:Choice>
    <mc:Fallback>
      <p:transition spd="slow" advTm="89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D9CA0-1791-40C7-A419-1A0FC27F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Pros and Cons</a:t>
            </a:r>
            <a:endParaRPr lang="en-US" sz="2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91603F-72B3-E666-A1D6-D7E0C42C6B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Ballad Health has several services for Spanish-speaking people</a:t>
            </a:r>
          </a:p>
          <a:p>
            <a:r>
              <a:rPr lang="en-US" dirty="0"/>
              <a:t>There seem to be adequate services for religious needs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6EA4D1-F92E-E50F-7616-652E434DF1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There are not many services for people that speak languages other than Spanish</a:t>
            </a:r>
          </a:p>
          <a:p>
            <a:r>
              <a:rPr lang="en-US" dirty="0"/>
              <a:t>There are not services for the blind, such as Braille</a:t>
            </a:r>
          </a:p>
          <a:p>
            <a:r>
              <a:rPr lang="en-US" dirty="0"/>
              <a:t>There are no documents in any languages other than English and Spanish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1BFD0-E989-4A8A-BFF6-3E2CFC5F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50B1A56-1804-0BA8-B357-4182334FD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60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56"/>
    </mc:Choice>
    <mc:Fallback>
      <p:transition spd="slow" advTm="34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4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4954" y="855482"/>
            <a:ext cx="8761413" cy="898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879B-7534-4AE1-813D-DDCAD3281B7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4954" y="2079173"/>
            <a:ext cx="8182191" cy="373068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endParaRPr lang="en-US" i="1" dirty="0">
              <a:effectLst/>
            </a:endParaRPr>
          </a:p>
          <a:p>
            <a:r>
              <a:rPr lang="en-US" i="1" dirty="0">
                <a:effectLst/>
              </a:rPr>
              <a:t>Center for Spiritual Health Services</a:t>
            </a:r>
            <a:r>
              <a:rPr lang="en-US" dirty="0">
                <a:effectLst/>
              </a:rPr>
              <a:t>. Center for Spiritual Health 	Services. 		Ballad Health. (n.d.). 													</a:t>
            </a:r>
            <a:r>
              <a:rPr lang="en-US" dirty="0">
                <a:effectLst/>
                <a:hlinkClick r:id="rId5"/>
              </a:rPr>
              <a:t>https://www.balladhealth.org/resources/spiritual-health-</a:t>
            </a:r>
            <a:r>
              <a:rPr lang="en-US" dirty="0">
                <a:effectLst/>
              </a:rPr>
              <a:t>					services </a:t>
            </a:r>
          </a:p>
          <a:p>
            <a:r>
              <a:rPr lang="en-US" i="1" dirty="0">
                <a:effectLst/>
              </a:rPr>
              <a:t>Communication Assistance &amp; Interpreter Services</a:t>
            </a:r>
            <a:r>
              <a:rPr lang="en-US" dirty="0">
                <a:effectLst/>
              </a:rPr>
              <a:t>. Communication 			Assistance &amp; Interpreter Services. Ballad Health. (n.d.). 					</a:t>
            </a:r>
            <a:r>
              <a:rPr lang="en-US" dirty="0">
                <a:effectLst/>
                <a:hlinkClick r:id="rId6"/>
              </a:rPr>
              <a:t>https://www.balladhealth.org/patients-visitors/communication-</a:t>
            </a:r>
            <a:r>
              <a:rPr lang="en-US" dirty="0">
                <a:effectLst/>
              </a:rPr>
              <a:t>			assistance </a:t>
            </a:r>
          </a:p>
          <a:p>
            <a:r>
              <a:rPr lang="en-US" dirty="0">
                <a:effectLst/>
              </a:rPr>
              <a:t>Minority Health. (n.d.). </a:t>
            </a:r>
            <a:r>
              <a:rPr lang="en-US" i="1" dirty="0">
                <a:effectLst/>
              </a:rPr>
              <a:t>Clas standards</a:t>
            </a:r>
            <a:r>
              <a:rPr lang="en-US" dirty="0">
                <a:effectLst/>
              </a:rPr>
              <a:t>. Think Cultural Health. 					https://thinkculturalhealth.hhs.gov/clas/standards </a:t>
            </a:r>
          </a:p>
          <a:p>
            <a:r>
              <a:rPr lang="en-US" i="1" dirty="0">
                <a:effectLst/>
              </a:rPr>
              <a:t>Notice of non-discrimination</a:t>
            </a:r>
            <a:r>
              <a:rPr lang="en-US" dirty="0">
                <a:effectLst/>
              </a:rPr>
              <a:t>. Notice of Non-Discrimination. Ballad 				Health. (n.d.). </a:t>
            </a:r>
            <a:r>
              <a:rPr lang="en-US" dirty="0">
                <a:effectLst/>
                <a:hlinkClick r:id="rId7"/>
              </a:rPr>
              <a:t>https://www.balladhealth.org/notice-non-</a:t>
            </a:r>
            <a:r>
              <a:rPr lang="en-US" dirty="0">
                <a:effectLst/>
              </a:rPr>
              <a:t>					discrimination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42CB3-5A8C-7982-2FCD-C98B727F5BEE}"/>
              </a:ext>
            </a:extLst>
          </p:cNvPr>
          <p:cNvSpPr txBox="1"/>
          <p:nvPr/>
        </p:nvSpPr>
        <p:spPr>
          <a:xfrm>
            <a:off x="10616549" y="332262"/>
            <a:ext cx="379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E1E8E2B-CB1B-A61D-816A-87700465E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143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8"/>
    </mc:Choice>
    <mc:Fallback>
      <p:transition spd="slow" advTm="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A8DA88-2D67-4B30-8205-C5207871128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CFB608F-E2ED-4AA5-B472-3C2C8944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2896BB-5566-4403-84AA-2FD10D9622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242</TotalTime>
  <Words>404</Words>
  <Application>Microsoft Office PowerPoint</Application>
  <PresentationFormat>Widescreen</PresentationFormat>
  <Paragraphs>50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Wingdings</vt:lpstr>
      <vt:lpstr>Wingdings 3</vt:lpstr>
      <vt:lpstr>Ion Boardroom</vt:lpstr>
      <vt:lpstr>Culturally and Linguistically Appropriate Services (CLAS)</vt:lpstr>
      <vt:lpstr>Objectives</vt:lpstr>
      <vt:lpstr>CLAS Standard #1</vt:lpstr>
      <vt:lpstr>Ballad Health’s Non-Discrimination Claus</vt:lpstr>
      <vt:lpstr>Language and Interpreter Services</vt:lpstr>
      <vt:lpstr>Religious Services</vt:lpstr>
      <vt:lpstr>Pros and Cons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Laughlin</dc:creator>
  <cp:lastModifiedBy>Emily Laughlin</cp:lastModifiedBy>
  <cp:revision>2</cp:revision>
  <dcterms:created xsi:type="dcterms:W3CDTF">2025-03-06T19:36:30Z</dcterms:created>
  <dcterms:modified xsi:type="dcterms:W3CDTF">2025-03-07T16:53:00Z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